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43"/>
  </p:notesMasterIdLst>
  <p:sldIdLst>
    <p:sldId id="256" r:id="rId2"/>
    <p:sldId id="257" r:id="rId3"/>
    <p:sldId id="295"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96"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Lst>
  <p:sldSz cx="9144000" cy="5143500" type="screen16x9"/>
  <p:notesSz cx="6858000" cy="9144000"/>
  <p:embeddedFontLst>
    <p:embeddedFont>
      <p:font typeface="Montserrat" panose="020B0604020202020204" charset="0"/>
      <p:regular r:id="rId44"/>
      <p:bold r:id="rId45"/>
      <p:italic r:id="rId46"/>
      <p:boldItalic r:id="rId47"/>
    </p:embeddedFont>
    <p:embeddedFont>
      <p:font typeface="Consolas" panose="020B0609020204030204" pitchFamily="49" charset="0"/>
      <p:regular r:id="rId48"/>
      <p:bold r:id="rId49"/>
      <p:italic r:id="rId50"/>
      <p:boldItalic r:id="rId51"/>
    </p:embeddedFont>
    <p:embeddedFont>
      <p:font typeface="Lato" panose="020B060402020202020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4" d="100"/>
          <a:sy n="144" d="100"/>
        </p:scale>
        <p:origin x="654"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 Id="rId60" Type="http://schemas.microsoft.com/office/2015/10/relationships/revisionInfo" Target="revisionInfo.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Shape 1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4" name="Shape 19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Shape 1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0" name="Shape 20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Previous slides built a graph, but </a:t>
            </a:r>
            <a:r>
              <a:rPr lang="en" b="1"/>
              <a:t>did not</a:t>
            </a:r>
            <a:r>
              <a:rPr lang="en"/>
              <a:t> run code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You need to specify all placeholders on which the *subgraph you are using for your computation* depends.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Shape 2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2" name="Shape 21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Now, at this point we might be interested in invoking run() at different points in the graph. To facilitate this, we’re going to open a new scope for the tensorflow session (whereas before we were creating a one-shot session).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Shape 2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8" name="Shape 21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The whole point of having a dataflow representation is flexibility in choosing location. Tensorflow lets you do this</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Shape 22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3" name="Shape 22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Devices don’t have to live on the same Node!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5" name="Shape 2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1" name="Shape 2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1" name="Shape 28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7" name="Shape 28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Shape 2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5" name="Shape 29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Shape 3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1" name="Shape 30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Shape 30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0" name="Shape 31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Shape 3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9" name="Shape 32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5" name="Shape 1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Shape 3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0" name="Shape 34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Shape 3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9" name="Shape 34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Shape 3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0" name="Shape 36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Shape 3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5" name="Shape 36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Distributed Master: compiles the graph, including specialization.  Think of it kind of like a query optimizer, but honestly it’s really an impoverished compiler</a:t>
            </a:r>
            <a:endParaRPr/>
          </a:p>
          <a:p>
            <a:pPr marL="0" lvl="0" indent="0">
              <a:spcBef>
                <a:spcPts val="0"/>
              </a:spcBef>
              <a:spcAft>
                <a:spcPts val="0"/>
              </a:spcAft>
              <a:buNone/>
            </a:pPr>
            <a:r>
              <a:rPr lang="en"/>
              <a:t>Dataflow executor: the scheduler and coordinator, responsible for invoking kernels on various devices.</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Shape 3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2" name="Shape 37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Shape 3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8" name="Shape 37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Remember, we’re really looking for the overhead caused by generality here.  TF is pretty close to Torch, because it shares the same kernels. This shows us that TensorFlow does not suffer significant slowdown compared to a system whose core operations are the same but whose configuration is baked in.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Shape 38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4" name="Shape 38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MXNet is a deep-learning specific distributed library.  TensorFlow isn’t much faster, but it’s *much* more general, so we should be happy that it’s even a little faster.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Shape 3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90" name="Shape 39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7" name="Shape 17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Shape 1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Shape 18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endParaRP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sz="1800"/>
            </a:lvl1pPr>
            <a:lvl2pPr marL="914400" lvl="1" indent="-317500">
              <a:spcBef>
                <a:spcPts val="1600"/>
              </a:spcBef>
              <a:spcAft>
                <a:spcPts val="0"/>
              </a:spcAft>
              <a:buSzPts val="1400"/>
              <a:buChar char="○"/>
              <a:defRPr sz="1400"/>
            </a:lvl2pPr>
            <a:lvl3pPr marL="1371600" lvl="2" indent="-317500">
              <a:spcBef>
                <a:spcPts val="1600"/>
              </a:spcBef>
              <a:spcAft>
                <a:spcPts val="0"/>
              </a:spcAft>
              <a:buSzPts val="1400"/>
              <a:buChar char="■"/>
              <a:defRPr sz="1400"/>
            </a:lvl3pPr>
            <a:lvl4pPr marL="1828800" lvl="3" indent="-317500">
              <a:spcBef>
                <a:spcPts val="1600"/>
              </a:spcBef>
              <a:spcAft>
                <a:spcPts val="0"/>
              </a:spcAft>
              <a:buSzPts val="1400"/>
              <a:buChar char="●"/>
              <a:defRPr sz="1400"/>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spcBef>
                <a:spcPts val="0"/>
              </a:spcBef>
              <a:buNone/>
              <a:defRPr sz="1000">
                <a:solidFill>
                  <a:schemeClr val="lt1"/>
                </a:solidFill>
                <a:latin typeface="Lato"/>
                <a:ea typeface="Lato"/>
                <a:cs typeface="Lato"/>
                <a:sym typeface="Lato"/>
              </a:defRPr>
            </a:lvl1pPr>
            <a:lvl2pPr lvl="1" algn="r">
              <a:spcBef>
                <a:spcPts val="0"/>
              </a:spcBef>
              <a:buNone/>
              <a:defRPr sz="1000">
                <a:solidFill>
                  <a:schemeClr val="lt1"/>
                </a:solidFill>
                <a:latin typeface="Lato"/>
                <a:ea typeface="Lato"/>
                <a:cs typeface="Lato"/>
                <a:sym typeface="Lato"/>
              </a:defRPr>
            </a:lvl2pPr>
            <a:lvl3pPr lvl="2" algn="r">
              <a:spcBef>
                <a:spcPts val="0"/>
              </a:spcBef>
              <a:buNone/>
              <a:defRPr sz="1000">
                <a:solidFill>
                  <a:schemeClr val="lt1"/>
                </a:solidFill>
                <a:latin typeface="Lato"/>
                <a:ea typeface="Lato"/>
                <a:cs typeface="Lato"/>
                <a:sym typeface="Lato"/>
              </a:defRPr>
            </a:lvl3pPr>
            <a:lvl4pPr lvl="3" algn="r">
              <a:spcBef>
                <a:spcPts val="0"/>
              </a:spcBef>
              <a:buNone/>
              <a:defRPr sz="1000">
                <a:solidFill>
                  <a:schemeClr val="lt1"/>
                </a:solidFill>
                <a:latin typeface="Lato"/>
                <a:ea typeface="Lato"/>
                <a:cs typeface="Lato"/>
                <a:sym typeface="Lato"/>
              </a:defRPr>
            </a:lvl4pPr>
            <a:lvl5pPr lvl="4" algn="r">
              <a:spcBef>
                <a:spcPts val="0"/>
              </a:spcBef>
              <a:buNone/>
              <a:defRPr sz="1000">
                <a:solidFill>
                  <a:schemeClr val="lt1"/>
                </a:solidFill>
                <a:latin typeface="Lato"/>
                <a:ea typeface="Lato"/>
                <a:cs typeface="Lato"/>
                <a:sym typeface="Lato"/>
              </a:defRPr>
            </a:lvl5pPr>
            <a:lvl6pPr lvl="5" algn="r">
              <a:spcBef>
                <a:spcPts val="0"/>
              </a:spcBef>
              <a:buNone/>
              <a:defRPr sz="1000">
                <a:solidFill>
                  <a:schemeClr val="lt1"/>
                </a:solidFill>
                <a:latin typeface="Lato"/>
                <a:ea typeface="Lato"/>
                <a:cs typeface="Lato"/>
                <a:sym typeface="Lato"/>
              </a:defRPr>
            </a:lvl6pPr>
            <a:lvl7pPr lvl="6" algn="r">
              <a:spcBef>
                <a:spcPts val="0"/>
              </a:spcBef>
              <a:buNone/>
              <a:defRPr sz="1000">
                <a:solidFill>
                  <a:schemeClr val="lt1"/>
                </a:solidFill>
                <a:latin typeface="Lato"/>
                <a:ea typeface="Lato"/>
                <a:cs typeface="Lato"/>
                <a:sym typeface="Lato"/>
              </a:defRPr>
            </a:lvl7pPr>
            <a:lvl8pPr lvl="7" algn="r">
              <a:spcBef>
                <a:spcPts val="0"/>
              </a:spcBef>
              <a:buNone/>
              <a:defRPr sz="1000">
                <a:solidFill>
                  <a:schemeClr val="lt1"/>
                </a:solidFill>
                <a:latin typeface="Lato"/>
                <a:ea typeface="Lato"/>
                <a:cs typeface="Lato"/>
                <a:sym typeface="Lato"/>
              </a:defRPr>
            </a:lvl8pPr>
            <a:lvl9pPr lvl="8" algn="r">
              <a:spcBef>
                <a:spcPts val="0"/>
              </a:spcBef>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5.xml"/><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5.xml"/><Relationship Id="rId5" Type="http://schemas.openxmlformats.org/officeDocument/2006/relationships/image" Target="../media/image14.png"/><Relationship Id="rId4" Type="http://schemas.openxmlformats.org/officeDocument/2006/relationships/image" Target="../media/image12.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5.xml"/><Relationship Id="rId5" Type="http://schemas.openxmlformats.org/officeDocument/2006/relationships/image" Target="../media/image15.png"/><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hyperlink" Target="http://warmspringwinds.github.io/tensorflow/tf-slim/2016/10/30/image-classification-and-segmentation-using-tensorflow-and-tf-slim/" TargetMode="Externa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pic>
        <p:nvPicPr>
          <p:cNvPr id="135" name="Shape 135"/>
          <p:cNvPicPr preferRelativeResize="0"/>
          <p:nvPr/>
        </p:nvPicPr>
        <p:blipFill>
          <a:blip r:embed="rId3">
            <a:alphaModFix/>
          </a:blip>
          <a:stretch>
            <a:fillRect/>
          </a:stretch>
        </p:blipFill>
        <p:spPr>
          <a:xfrm>
            <a:off x="1743538" y="761688"/>
            <a:ext cx="5656934" cy="36201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Core TensorFlow constructs</a:t>
            </a:r>
            <a:endParaRPr/>
          </a:p>
        </p:txBody>
      </p:sp>
      <p:sp>
        <p:nvSpPr>
          <p:cNvPr id="191" name="Shape 191"/>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sz="1800" b="1" dirty="0"/>
              <a:t>Dataflow Graphs</a:t>
            </a:r>
            <a:r>
              <a:rPr lang="en" sz="1800" dirty="0"/>
              <a:t>: entire computation</a:t>
            </a:r>
            <a:endParaRPr sz="1800" dirty="0"/>
          </a:p>
          <a:p>
            <a:pPr marL="457200" lvl="0" indent="-342900" rtl="0">
              <a:spcBef>
                <a:spcPts val="0"/>
              </a:spcBef>
              <a:spcAft>
                <a:spcPts val="0"/>
              </a:spcAft>
              <a:buSzPts val="1800"/>
              <a:buChar char="●"/>
            </a:pPr>
            <a:r>
              <a:rPr lang="en" sz="1800" b="1" dirty="0"/>
              <a:t>Data Nodes: </a:t>
            </a:r>
            <a:r>
              <a:rPr lang="en" sz="1800" dirty="0"/>
              <a:t>individual data or operations</a:t>
            </a:r>
            <a:endParaRPr sz="1800" dirty="0"/>
          </a:p>
          <a:p>
            <a:pPr marL="457200" lvl="0" indent="-342900" rtl="0">
              <a:spcBef>
                <a:spcPts val="0"/>
              </a:spcBef>
              <a:spcAft>
                <a:spcPts val="0"/>
              </a:spcAft>
              <a:buSzPts val="1800"/>
              <a:buChar char="●"/>
            </a:pPr>
            <a:r>
              <a:rPr lang="en" sz="1800" b="1" dirty="0"/>
              <a:t>Edges: </a:t>
            </a:r>
            <a:r>
              <a:rPr lang="en" sz="1800" dirty="0"/>
              <a:t>implicit dependencies between nodes</a:t>
            </a:r>
            <a:endParaRPr sz="1800" dirty="0"/>
          </a:p>
          <a:p>
            <a:pPr marL="457200" lvl="0" indent="-342900" rtl="0">
              <a:spcBef>
                <a:spcPts val="0"/>
              </a:spcBef>
              <a:spcAft>
                <a:spcPts val="0"/>
              </a:spcAft>
              <a:buSzPts val="1800"/>
              <a:buChar char="●"/>
            </a:pPr>
            <a:r>
              <a:rPr lang="en" sz="1800" b="1" dirty="0"/>
              <a:t>Operations: </a:t>
            </a:r>
            <a:r>
              <a:rPr lang="en" sz="1800" dirty="0"/>
              <a:t>any computation </a:t>
            </a:r>
            <a:endParaRPr sz="1800" dirty="0"/>
          </a:p>
          <a:p>
            <a:pPr marL="457200" lvl="0" indent="-342900">
              <a:spcBef>
                <a:spcPts val="0"/>
              </a:spcBef>
              <a:spcAft>
                <a:spcPts val="0"/>
              </a:spcAft>
              <a:buSzPts val="1800"/>
              <a:buChar char="●"/>
            </a:pPr>
            <a:r>
              <a:rPr lang="en" sz="1800" b="1" dirty="0"/>
              <a:t>Constants: </a:t>
            </a:r>
            <a:r>
              <a:rPr lang="en" sz="1800" dirty="0"/>
              <a:t>single values (tensors)</a:t>
            </a:r>
            <a:endParaRPr sz="1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Shape 19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Core TensorFlow constructs</a:t>
            </a:r>
            <a:endParaRPr/>
          </a:p>
        </p:txBody>
      </p:sp>
      <p:sp>
        <p:nvSpPr>
          <p:cNvPr id="197" name="Shape 197"/>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All nodes return </a:t>
            </a:r>
            <a:r>
              <a:rPr lang="en" b="1"/>
              <a:t>tensors</a:t>
            </a:r>
            <a:r>
              <a:rPr lang="en"/>
              <a:t>, or higher-dimensional matrices</a:t>
            </a:r>
            <a:endParaRPr/>
          </a:p>
          <a:p>
            <a:pPr marL="0" lvl="0" indent="0" rtl="0">
              <a:spcBef>
                <a:spcPts val="1600"/>
              </a:spcBef>
              <a:spcAft>
                <a:spcPts val="0"/>
              </a:spcAft>
              <a:buNone/>
            </a:pPr>
            <a:endParaRPr/>
          </a:p>
          <a:p>
            <a:pPr marL="457200" lvl="0" indent="-342900" rtl="0">
              <a:spcBef>
                <a:spcPts val="1600"/>
              </a:spcBef>
              <a:spcAft>
                <a:spcPts val="0"/>
              </a:spcAft>
              <a:buSzPts val="1800"/>
              <a:buChar char="●"/>
            </a:pPr>
            <a:r>
              <a:rPr lang="en"/>
              <a:t>How a node computes is </a:t>
            </a:r>
            <a:r>
              <a:rPr lang="en" b="1"/>
              <a:t>indistinguishable to TensorFlow</a:t>
            </a:r>
            <a:endParaRPr b="1"/>
          </a:p>
          <a:p>
            <a:pPr marL="0" lvl="0" indent="0" rtl="0">
              <a:spcBef>
                <a:spcPts val="1600"/>
              </a:spcBef>
              <a:spcAft>
                <a:spcPts val="0"/>
              </a:spcAft>
              <a:buNone/>
            </a:pPr>
            <a:endParaRPr b="1"/>
          </a:p>
          <a:p>
            <a:pPr marL="457200" lvl="0" indent="-342900">
              <a:spcBef>
                <a:spcPts val="1600"/>
              </a:spcBef>
              <a:spcAft>
                <a:spcPts val="0"/>
              </a:spcAft>
              <a:buSzPts val="1800"/>
              <a:buChar char="●"/>
            </a:pPr>
            <a:r>
              <a:rPr lang="en" b="1"/>
              <a:t>You are metaprogramming</a:t>
            </a:r>
            <a:r>
              <a:rPr lang="en"/>
              <a:t>. No computation occurs yet!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Shape 20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Running code</a:t>
            </a:r>
            <a:endParaRPr/>
          </a:p>
        </p:txBody>
      </p:sp>
      <p:sp>
        <p:nvSpPr>
          <p:cNvPr id="203" name="Shape 20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latin typeface="Consolas"/>
              <a:ea typeface="Consolas"/>
              <a:cs typeface="Consolas"/>
              <a:sym typeface="Consolas"/>
            </a:endParaRPr>
          </a:p>
          <a:p>
            <a:pPr marL="0" lvl="0" indent="0">
              <a:spcBef>
                <a:spcPts val="1600"/>
              </a:spcBef>
              <a:spcAft>
                <a:spcPts val="1600"/>
              </a:spcAft>
              <a:buNone/>
            </a:pPr>
            <a:r>
              <a:rPr lang="en">
                <a:latin typeface="Consolas"/>
                <a:ea typeface="Consolas"/>
                <a:cs typeface="Consolas"/>
                <a:sym typeface="Consolas"/>
              </a:rPr>
              <a:t>tf.</a:t>
            </a:r>
            <a:r>
              <a:rPr lang="en">
                <a:solidFill>
                  <a:schemeClr val="accent5"/>
                </a:solidFill>
                <a:latin typeface="Consolas"/>
                <a:ea typeface="Consolas"/>
                <a:cs typeface="Consolas"/>
                <a:sym typeface="Consolas"/>
              </a:rPr>
              <a:t>Session</a:t>
            </a:r>
            <a:r>
              <a:rPr lang="en">
                <a:latin typeface="Consolas"/>
                <a:ea typeface="Consolas"/>
                <a:cs typeface="Consolas"/>
                <a:sym typeface="Consolas"/>
              </a:rPr>
              <a:t>().run(node3) </a:t>
            </a:r>
            <a:r>
              <a:rPr lang="en" i="1">
                <a:solidFill>
                  <a:schemeClr val="dk2"/>
                </a:solidFill>
                <a:latin typeface="Consolas"/>
                <a:ea typeface="Consolas"/>
                <a:cs typeface="Consolas"/>
                <a:sym typeface="Consolas"/>
              </a:rPr>
              <a:t>#returns 7</a:t>
            </a:r>
            <a:endParaRPr i="1">
              <a:solidFill>
                <a:schemeClr val="dk2"/>
              </a:solidFill>
              <a:latin typeface="Consolas"/>
              <a:ea typeface="Consolas"/>
              <a:cs typeface="Consolas"/>
              <a:sym typeface="Consola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Placeholders (inputs) and how to use them</a:t>
            </a:r>
            <a:endParaRPr/>
          </a:p>
        </p:txBody>
      </p:sp>
      <p:sp>
        <p:nvSpPr>
          <p:cNvPr id="209" name="Shape 209"/>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a:solidFill>
                  <a:srgbClr val="F8F8F8"/>
                </a:solidFill>
                <a:latin typeface="Consolas"/>
                <a:ea typeface="Consolas"/>
                <a:cs typeface="Consolas"/>
                <a:sym typeface="Consolas"/>
              </a:rPr>
              <a:t>node1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tf.placeholder(tf.float32)</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node2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tf.placeholder(tf.float32)</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node3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tf.add(node1,node2)</a:t>
            </a:r>
            <a:endParaRPr>
              <a:solidFill>
                <a:srgbClr val="F8F8F8"/>
              </a:solidFill>
              <a:latin typeface="Consolas"/>
              <a:ea typeface="Consolas"/>
              <a:cs typeface="Consolas"/>
              <a:sym typeface="Consolas"/>
            </a:endParaRPr>
          </a:p>
          <a:p>
            <a:pPr marL="0" lvl="0" indent="0">
              <a:spcBef>
                <a:spcPts val="0"/>
              </a:spcBef>
              <a:spcAft>
                <a:spcPts val="0"/>
              </a:spcAft>
              <a:buNone/>
            </a:pPr>
            <a:r>
              <a:rPr lang="en">
                <a:latin typeface="Consolas"/>
                <a:ea typeface="Consolas"/>
                <a:cs typeface="Consolas"/>
                <a:sym typeface="Consolas"/>
              </a:rPr>
              <a:t>tf.</a:t>
            </a:r>
            <a:r>
              <a:rPr lang="en">
                <a:solidFill>
                  <a:schemeClr val="accent5"/>
                </a:solidFill>
                <a:latin typeface="Consolas"/>
                <a:ea typeface="Consolas"/>
                <a:cs typeface="Consolas"/>
                <a:sym typeface="Consolas"/>
              </a:rPr>
              <a:t>Session</a:t>
            </a:r>
            <a:r>
              <a:rPr lang="en">
                <a:latin typeface="Consolas"/>
                <a:ea typeface="Consolas"/>
                <a:cs typeface="Consolas"/>
                <a:sym typeface="Consolas"/>
              </a:rPr>
              <a:t>().run(node3, {node1 : </a:t>
            </a:r>
            <a:r>
              <a:rPr lang="en">
                <a:solidFill>
                  <a:srgbClr val="3387CC"/>
                </a:solidFill>
                <a:latin typeface="Consolas"/>
                <a:ea typeface="Consolas"/>
                <a:cs typeface="Consolas"/>
                <a:sym typeface="Consolas"/>
              </a:rPr>
              <a:t>3</a:t>
            </a:r>
            <a:r>
              <a:rPr lang="en">
                <a:latin typeface="Consolas"/>
                <a:ea typeface="Consolas"/>
                <a:cs typeface="Consolas"/>
                <a:sym typeface="Consolas"/>
              </a:rPr>
              <a:t>, node2 : </a:t>
            </a:r>
            <a:r>
              <a:rPr lang="en">
                <a:solidFill>
                  <a:srgbClr val="3387CC"/>
                </a:solidFill>
                <a:latin typeface="Consolas"/>
                <a:ea typeface="Consolas"/>
                <a:cs typeface="Consolas"/>
                <a:sym typeface="Consolas"/>
              </a:rPr>
              <a:t>4</a:t>
            </a:r>
            <a:r>
              <a:rPr lang="en">
                <a:latin typeface="Consolas"/>
                <a:ea typeface="Consolas"/>
                <a:cs typeface="Consolas"/>
                <a:sym typeface="Consolas"/>
              </a:rPr>
              <a:t>})</a:t>
            </a:r>
            <a:endParaRPr>
              <a:latin typeface="Consolas"/>
              <a:ea typeface="Consolas"/>
              <a:cs typeface="Consolas"/>
              <a:sym typeface="Consolas"/>
            </a:endParaRPr>
          </a:p>
          <a:p>
            <a:pPr marL="0" lvl="0" indent="0">
              <a:spcBef>
                <a:spcPts val="1600"/>
              </a:spcBef>
              <a:spcAft>
                <a:spcPts val="160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Shape 2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Variables (mutable state)</a:t>
            </a:r>
            <a:endParaRPr/>
          </a:p>
        </p:txBody>
      </p:sp>
      <p:sp>
        <p:nvSpPr>
          <p:cNvPr id="215" name="Shape 215"/>
          <p:cNvSpPr txBox="1">
            <a:spLocks noGrp="1"/>
          </p:cNvSpPr>
          <p:nvPr>
            <p:ph type="body" idx="1"/>
          </p:nvPr>
        </p:nvSpPr>
        <p:spPr>
          <a:xfrm>
            <a:off x="1297500" y="1123603"/>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dirty="0">
                <a:solidFill>
                  <a:srgbClr val="F8F8F8"/>
                </a:solidFill>
                <a:latin typeface="Consolas"/>
                <a:ea typeface="Consolas"/>
                <a:cs typeface="Consolas"/>
                <a:sym typeface="Consolas"/>
              </a:rPr>
              <a:t>W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tf.Variable([</a:t>
            </a:r>
            <a:r>
              <a:rPr lang="en" dirty="0">
                <a:solidFill>
                  <a:srgbClr val="3387CC"/>
                </a:solidFill>
                <a:latin typeface="Consolas"/>
                <a:ea typeface="Consolas"/>
                <a:cs typeface="Consolas"/>
                <a:sym typeface="Consolas"/>
              </a:rPr>
              <a:t>.3</a:t>
            </a:r>
            <a:r>
              <a:rPr lang="en" dirty="0">
                <a:solidFill>
                  <a:srgbClr val="F8F8F8"/>
                </a:solidFill>
                <a:latin typeface="Consolas"/>
                <a:ea typeface="Consolas"/>
                <a:cs typeface="Consolas"/>
                <a:sym typeface="Consolas"/>
              </a:rPr>
              <a:t>], </a:t>
            </a:r>
            <a:r>
              <a:rPr lang="en" dirty="0">
                <a:solidFill>
                  <a:srgbClr val="3E87E3"/>
                </a:solidFill>
                <a:latin typeface="Consolas"/>
                <a:ea typeface="Consolas"/>
                <a:cs typeface="Consolas"/>
                <a:sym typeface="Consolas"/>
              </a:rPr>
              <a:t>dtype</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tf.float32)</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b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tf.Variable([</a:t>
            </a:r>
            <a:r>
              <a:rPr lang="en" dirty="0">
                <a:solidFill>
                  <a:srgbClr val="E28964"/>
                </a:solidFill>
                <a:latin typeface="Consolas"/>
                <a:ea typeface="Consolas"/>
                <a:cs typeface="Consolas"/>
                <a:sym typeface="Consolas"/>
              </a:rPr>
              <a:t>-</a:t>
            </a:r>
            <a:r>
              <a:rPr lang="en" dirty="0">
                <a:solidFill>
                  <a:srgbClr val="3387CC"/>
                </a:solidFill>
                <a:latin typeface="Consolas"/>
                <a:ea typeface="Consolas"/>
                <a:cs typeface="Consolas"/>
                <a:sym typeface="Consolas"/>
              </a:rPr>
              <a:t>.3</a:t>
            </a:r>
            <a:r>
              <a:rPr lang="en" dirty="0">
                <a:solidFill>
                  <a:srgbClr val="F8F8F8"/>
                </a:solidFill>
                <a:latin typeface="Consolas"/>
                <a:ea typeface="Consolas"/>
                <a:cs typeface="Consolas"/>
                <a:sym typeface="Consolas"/>
              </a:rPr>
              <a:t>], </a:t>
            </a:r>
            <a:r>
              <a:rPr lang="en" dirty="0">
                <a:solidFill>
                  <a:srgbClr val="3E87E3"/>
                </a:solidFill>
                <a:latin typeface="Consolas"/>
                <a:ea typeface="Consolas"/>
                <a:cs typeface="Consolas"/>
                <a:sym typeface="Consolas"/>
              </a:rPr>
              <a:t>dtype</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tf.float32)</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x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tf.placeholder(tf.float32)</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linear_model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W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x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b </a:t>
            </a:r>
            <a:r>
              <a:rPr lang="en" i="1" dirty="0">
                <a:solidFill>
                  <a:srgbClr val="AEAEAE"/>
                </a:solidFill>
                <a:latin typeface="Consolas"/>
                <a:ea typeface="Consolas"/>
                <a:cs typeface="Consolas"/>
                <a:sym typeface="Consolas"/>
              </a:rPr>
              <a:t>#Operator Overloading!</a:t>
            </a:r>
            <a:r>
              <a:rPr lang="en" dirty="0">
                <a:solidFill>
                  <a:srgbClr val="F8F8F8"/>
                </a:solidFill>
                <a:latin typeface="Consolas"/>
                <a:ea typeface="Consolas"/>
                <a:cs typeface="Consolas"/>
                <a:sym typeface="Consolas"/>
              </a:rPr>
              <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init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tf.global_variables_initializer()</a:t>
            </a:r>
            <a:br>
              <a:rPr lang="en" dirty="0">
                <a:solidFill>
                  <a:srgbClr val="F8F8F8"/>
                </a:solidFill>
                <a:latin typeface="Consolas"/>
                <a:ea typeface="Consolas"/>
                <a:cs typeface="Consolas"/>
                <a:sym typeface="Consolas"/>
              </a:rPr>
            </a:b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Session</a:t>
            </a:r>
            <a:r>
              <a:rPr lang="en" dirty="0">
                <a:solidFill>
                  <a:srgbClr val="F8F8F8"/>
                </a:solidFill>
                <a:latin typeface="Consolas"/>
                <a:ea typeface="Consolas"/>
                <a:cs typeface="Consolas"/>
                <a:sym typeface="Consolas"/>
              </a:rPr>
              <a:t>() </a:t>
            </a:r>
            <a:r>
              <a:rPr lang="en" dirty="0">
                <a:solidFill>
                  <a:srgbClr val="E28964"/>
                </a:solidFill>
                <a:latin typeface="Consolas"/>
                <a:ea typeface="Consolas"/>
                <a:cs typeface="Consolas"/>
                <a:sym typeface="Consolas"/>
              </a:rPr>
              <a:t>as</a:t>
            </a:r>
            <a:r>
              <a:rPr lang="en" dirty="0">
                <a:solidFill>
                  <a:srgbClr val="F8F8F8"/>
                </a:solidFill>
                <a:latin typeface="Consolas"/>
                <a:ea typeface="Consolas"/>
                <a:cs typeface="Consolas"/>
                <a:sym typeface="Consolas"/>
              </a:rPr>
              <a:t> sess:</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sess.run(init)</a:t>
            </a:r>
            <a:endParaRPr dirty="0">
              <a:solidFill>
                <a:srgbClr val="F8F8F8"/>
              </a:solidFill>
              <a:latin typeface="Consolas"/>
              <a:ea typeface="Consolas"/>
              <a:cs typeface="Consolas"/>
              <a:sym typeface="Consolas"/>
            </a:endParaRPr>
          </a:p>
          <a:p>
            <a:pPr marL="38100" marR="38100" lvl="0" indent="0" rtl="0">
              <a:lnSpc>
                <a:spcPct val="150000"/>
              </a:lnSpc>
              <a:spcBef>
                <a:spcPts val="0"/>
              </a:spcBef>
              <a:spcAft>
                <a:spcPts val="0"/>
              </a:spcAft>
              <a:buNone/>
            </a:pPr>
            <a:r>
              <a:rPr lang="en" dirty="0">
                <a:solidFill>
                  <a:srgbClr val="F8F8F8"/>
                </a:solidFill>
                <a:latin typeface="Consolas"/>
                <a:ea typeface="Consolas"/>
                <a:cs typeface="Consolas"/>
                <a:sym typeface="Consolas"/>
              </a:rPr>
              <a:t>  sess.run(linear_model)</a:t>
            </a:r>
            <a:endParaRPr dirty="0">
              <a:solidFill>
                <a:srgbClr val="F8F8F8"/>
              </a:solidFill>
              <a:latin typeface="Consolas"/>
              <a:ea typeface="Consolas"/>
              <a:cs typeface="Consolas"/>
              <a:sym typeface="Consolas"/>
            </a:endParaRPr>
          </a:p>
          <a:p>
            <a:pPr marL="0" lvl="0" indent="0">
              <a:spcBef>
                <a:spcPts val="0"/>
              </a:spcBef>
              <a:spcAft>
                <a:spcPts val="1600"/>
              </a:spcAft>
              <a:buNone/>
            </a:pPr>
            <a:endParaRPr dirty="0">
              <a:solidFill>
                <a:srgbClr val="F8F8F8"/>
              </a:solidFill>
              <a:latin typeface="Consolas"/>
              <a:ea typeface="Consolas"/>
              <a:cs typeface="Consolas"/>
              <a:sym typeface="Consolas"/>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Where does code run?</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Shape 22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Specifying devices using with blocks</a:t>
            </a:r>
            <a:endParaRPr/>
          </a:p>
        </p:txBody>
      </p:sp>
      <p:pic>
        <p:nvPicPr>
          <p:cNvPr id="226" name="Shape 226"/>
          <p:cNvPicPr preferRelativeResize="0"/>
          <p:nvPr/>
        </p:nvPicPr>
        <p:blipFill>
          <a:blip r:embed="rId3">
            <a:alphaModFix/>
          </a:blip>
          <a:stretch>
            <a:fillRect/>
          </a:stretch>
        </p:blipFill>
        <p:spPr>
          <a:xfrm>
            <a:off x="7117525" y="3256763"/>
            <a:ext cx="2026475" cy="1477525"/>
          </a:xfrm>
          <a:prstGeom prst="rect">
            <a:avLst/>
          </a:prstGeom>
          <a:noFill/>
          <a:ln>
            <a:noFill/>
          </a:ln>
        </p:spPr>
      </p:pic>
      <p:pic>
        <p:nvPicPr>
          <p:cNvPr id="227" name="Shape 227"/>
          <p:cNvPicPr preferRelativeResize="0"/>
          <p:nvPr/>
        </p:nvPicPr>
        <p:blipFill>
          <a:blip r:embed="rId4">
            <a:alphaModFix/>
          </a:blip>
          <a:stretch>
            <a:fillRect/>
          </a:stretch>
        </p:blipFill>
        <p:spPr>
          <a:xfrm>
            <a:off x="0" y="3235712"/>
            <a:ext cx="1663000" cy="1519650"/>
          </a:xfrm>
          <a:prstGeom prst="rect">
            <a:avLst/>
          </a:prstGeom>
          <a:noFill/>
          <a:ln>
            <a:noFill/>
          </a:ln>
        </p:spPr>
      </p:pic>
      <p:sp>
        <p:nvSpPr>
          <p:cNvPr id="228" name="Shape 228"/>
          <p:cNvSpPr txBox="1"/>
          <p:nvPr/>
        </p:nvSpPr>
        <p:spPr>
          <a:xfrm>
            <a:off x="378500" y="4734300"/>
            <a:ext cx="906000" cy="409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a:solidFill>
                  <a:schemeClr val="accent6"/>
                </a:solidFill>
              </a:rPr>
              <a:t>CPU:0</a:t>
            </a:r>
            <a:endParaRPr>
              <a:solidFill>
                <a:schemeClr val="accent6"/>
              </a:solidFill>
            </a:endParaRPr>
          </a:p>
        </p:txBody>
      </p:sp>
      <p:sp>
        <p:nvSpPr>
          <p:cNvPr id="229" name="Shape 229"/>
          <p:cNvSpPr txBox="1"/>
          <p:nvPr/>
        </p:nvSpPr>
        <p:spPr>
          <a:xfrm>
            <a:off x="7677763" y="4734300"/>
            <a:ext cx="906000" cy="40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accent6"/>
                </a:solidFill>
              </a:rPr>
              <a:t>GPU:0</a:t>
            </a:r>
            <a:endParaRPr>
              <a:solidFill>
                <a:schemeClr val="accent6"/>
              </a:solidFill>
            </a:endParaRPr>
          </a:p>
        </p:txBody>
      </p:sp>
      <p:sp>
        <p:nvSpPr>
          <p:cNvPr id="230" name="Shape 23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a:solidFill>
                  <a:srgbClr val="E28964"/>
                </a:solidFill>
                <a:latin typeface="Consolas"/>
                <a:ea typeface="Consolas"/>
                <a:cs typeface="Consolas"/>
                <a:sym typeface="Consolas"/>
              </a:rPr>
              <a:t>with</a:t>
            </a:r>
            <a:r>
              <a:rPr lang="en">
                <a:solidFill>
                  <a:srgbClr val="F8F8F8"/>
                </a:solidFill>
                <a:latin typeface="Consolas"/>
                <a:ea typeface="Consolas"/>
                <a:cs typeface="Consolas"/>
                <a:sym typeface="Consolas"/>
              </a:rPr>
              <a:t> tf.device(</a:t>
            </a:r>
            <a:r>
              <a:rPr lang="en">
                <a:solidFill>
                  <a:srgbClr val="65B042"/>
                </a:solidFill>
                <a:latin typeface="Consolas"/>
                <a:ea typeface="Consolas"/>
                <a:cs typeface="Consolas"/>
                <a:sym typeface="Consolas"/>
              </a:rPr>
              <a:t>"/cpu:0"</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W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a:t>
            </a:r>
            <a:r>
              <a:rPr lang="en">
                <a:solidFill>
                  <a:schemeClr val="accent5"/>
                </a:solidFill>
                <a:latin typeface="Consolas"/>
                <a:ea typeface="Consolas"/>
                <a:cs typeface="Consolas"/>
                <a:sym typeface="Consolas"/>
              </a:rPr>
              <a:t>Variable</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V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a:t>
            </a:r>
            <a:r>
              <a:rPr lang="en">
                <a:solidFill>
                  <a:schemeClr val="accent5"/>
                </a:solidFill>
                <a:latin typeface="Consolas"/>
                <a:ea typeface="Consolas"/>
                <a:cs typeface="Consolas"/>
                <a:sym typeface="Consolas"/>
              </a:rPr>
              <a:t>Variable</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E28964"/>
                </a:solidFill>
                <a:latin typeface="Consolas"/>
                <a:ea typeface="Consolas"/>
                <a:cs typeface="Consolas"/>
                <a:sym typeface="Consolas"/>
              </a:rPr>
              <a:t>with</a:t>
            </a:r>
            <a:r>
              <a:rPr lang="en">
                <a:solidFill>
                  <a:srgbClr val="F8F8F8"/>
                </a:solidFill>
                <a:latin typeface="Consolas"/>
                <a:ea typeface="Consolas"/>
                <a:cs typeface="Consolas"/>
                <a:sym typeface="Consolas"/>
              </a:rPr>
              <a:t> tf.device(</a:t>
            </a:r>
            <a:r>
              <a:rPr lang="en">
                <a:solidFill>
                  <a:srgbClr val="65B042"/>
                </a:solidFill>
                <a:latin typeface="Consolas"/>
                <a:ea typeface="Consolas"/>
                <a:cs typeface="Consolas"/>
                <a:sym typeface="Consolas"/>
              </a:rPr>
              <a:t>"/gpu:0"</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output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tf.some_fancy_math(</a:t>
            </a:r>
            <a:r>
              <a:rPr lang="en">
                <a:solidFill>
                  <a:srgbClr val="DAD085"/>
                </a:solidFill>
                <a:latin typeface="Consolas"/>
                <a:ea typeface="Consolas"/>
                <a:cs typeface="Consolas"/>
                <a:sym typeface="Consolas"/>
              </a:rPr>
              <a:t>input</a:t>
            </a:r>
            <a:r>
              <a:rPr lang="en">
                <a:solidFill>
                  <a:srgbClr val="F8F8F8"/>
                </a:solidFill>
                <a:latin typeface="Consolas"/>
                <a:ea typeface="Consolas"/>
                <a:cs typeface="Consolas"/>
                <a:sym typeface="Consolas"/>
              </a:rPr>
              <a:t>, W)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b</a:t>
            </a:r>
            <a:endParaRPr>
              <a:solidFill>
                <a:srgbClr val="F8F8F8"/>
              </a:solidFill>
              <a:latin typeface="Consolas"/>
              <a:ea typeface="Consolas"/>
              <a:cs typeface="Consolas"/>
              <a:sym typeface="Consolas"/>
            </a:endParaRPr>
          </a:p>
          <a:p>
            <a:pPr marL="0" lvl="0" indent="0">
              <a:spcBef>
                <a:spcPts val="0"/>
              </a:spcBef>
              <a:spcAft>
                <a:spcPts val="160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Shape 235"/>
          <p:cNvPicPr preferRelativeResize="0"/>
          <p:nvPr/>
        </p:nvPicPr>
        <p:blipFill>
          <a:blip r:embed="rId3">
            <a:alphaModFix/>
          </a:blip>
          <a:stretch>
            <a:fillRect/>
          </a:stretch>
        </p:blipFill>
        <p:spPr>
          <a:xfrm>
            <a:off x="6722638" y="2490372"/>
            <a:ext cx="3579775" cy="2688625"/>
          </a:xfrm>
          <a:prstGeom prst="rect">
            <a:avLst/>
          </a:prstGeom>
          <a:noFill/>
          <a:ln>
            <a:noFill/>
          </a:ln>
        </p:spPr>
      </p:pic>
      <p:pic>
        <p:nvPicPr>
          <p:cNvPr id="236" name="Shape 236"/>
          <p:cNvPicPr preferRelativeResize="0"/>
          <p:nvPr/>
        </p:nvPicPr>
        <p:blipFill>
          <a:blip r:embed="rId3">
            <a:alphaModFix/>
          </a:blip>
          <a:stretch>
            <a:fillRect/>
          </a:stretch>
        </p:blipFill>
        <p:spPr>
          <a:xfrm>
            <a:off x="-1190900" y="2454872"/>
            <a:ext cx="3579775" cy="2688625"/>
          </a:xfrm>
          <a:prstGeom prst="rect">
            <a:avLst/>
          </a:prstGeom>
          <a:noFill/>
          <a:ln>
            <a:noFill/>
          </a:ln>
        </p:spPr>
      </p:pic>
      <p:sp>
        <p:nvSpPr>
          <p:cNvPr id="237" name="Shape 23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Specifying devices using with blocks</a:t>
            </a:r>
            <a:endParaRPr/>
          </a:p>
        </p:txBody>
      </p:sp>
      <p:pic>
        <p:nvPicPr>
          <p:cNvPr id="238" name="Shape 238"/>
          <p:cNvPicPr preferRelativeResize="0"/>
          <p:nvPr/>
        </p:nvPicPr>
        <p:blipFill>
          <a:blip r:embed="rId4">
            <a:alphaModFix/>
          </a:blip>
          <a:stretch>
            <a:fillRect/>
          </a:stretch>
        </p:blipFill>
        <p:spPr>
          <a:xfrm>
            <a:off x="7117525" y="3256763"/>
            <a:ext cx="2026475" cy="1477525"/>
          </a:xfrm>
          <a:prstGeom prst="rect">
            <a:avLst/>
          </a:prstGeom>
          <a:noFill/>
          <a:ln>
            <a:noFill/>
          </a:ln>
        </p:spPr>
      </p:pic>
      <p:pic>
        <p:nvPicPr>
          <p:cNvPr id="239" name="Shape 239"/>
          <p:cNvPicPr preferRelativeResize="0"/>
          <p:nvPr/>
        </p:nvPicPr>
        <p:blipFill>
          <a:blip r:embed="rId5">
            <a:alphaModFix/>
          </a:blip>
          <a:stretch>
            <a:fillRect/>
          </a:stretch>
        </p:blipFill>
        <p:spPr>
          <a:xfrm>
            <a:off x="0" y="3235712"/>
            <a:ext cx="1663000" cy="1519650"/>
          </a:xfrm>
          <a:prstGeom prst="rect">
            <a:avLst/>
          </a:prstGeom>
          <a:noFill/>
          <a:ln>
            <a:noFill/>
          </a:ln>
        </p:spPr>
      </p:pic>
      <p:sp>
        <p:nvSpPr>
          <p:cNvPr id="240" name="Shape 240"/>
          <p:cNvSpPr txBox="1"/>
          <p:nvPr/>
        </p:nvSpPr>
        <p:spPr>
          <a:xfrm>
            <a:off x="-74475" y="4738450"/>
            <a:ext cx="2712000" cy="40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accent6"/>
                </a:solidFill>
              </a:rPr>
              <a:t>task:0/CPU:0</a:t>
            </a:r>
            <a:endParaRPr>
              <a:solidFill>
                <a:schemeClr val="accent6"/>
              </a:solidFill>
            </a:endParaRPr>
          </a:p>
        </p:txBody>
      </p:sp>
      <p:sp>
        <p:nvSpPr>
          <p:cNvPr id="241" name="Shape 241"/>
          <p:cNvSpPr txBox="1"/>
          <p:nvPr/>
        </p:nvSpPr>
        <p:spPr>
          <a:xfrm>
            <a:off x="7839450" y="4738450"/>
            <a:ext cx="1304700" cy="4092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accent6"/>
                </a:solidFill>
              </a:rPr>
              <a:t>task:1/GPU:0</a:t>
            </a:r>
            <a:endParaRPr>
              <a:solidFill>
                <a:schemeClr val="accent6"/>
              </a:solidFill>
            </a:endParaRPr>
          </a:p>
        </p:txBody>
      </p:sp>
      <p:sp>
        <p:nvSpPr>
          <p:cNvPr id="242" name="Shape 24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a:solidFill>
                  <a:srgbClr val="E28964"/>
                </a:solidFill>
                <a:latin typeface="Consolas"/>
                <a:ea typeface="Consolas"/>
                <a:cs typeface="Consolas"/>
                <a:sym typeface="Consolas"/>
              </a:rPr>
              <a:t>with</a:t>
            </a:r>
            <a:r>
              <a:rPr lang="en">
                <a:solidFill>
                  <a:srgbClr val="F8F8F8"/>
                </a:solidFill>
                <a:latin typeface="Consolas"/>
                <a:ea typeface="Consolas"/>
                <a:cs typeface="Consolas"/>
                <a:sym typeface="Consolas"/>
              </a:rPr>
              <a:t> tf.device(</a:t>
            </a:r>
            <a:r>
              <a:rPr lang="en">
                <a:solidFill>
                  <a:srgbClr val="65B042"/>
                </a:solidFill>
                <a:latin typeface="Consolas"/>
                <a:ea typeface="Consolas"/>
                <a:cs typeface="Consolas"/>
                <a:sym typeface="Consolas"/>
              </a:rPr>
              <a:t>"</a:t>
            </a:r>
            <a:r>
              <a:rPr lang="en" b="1">
                <a:solidFill>
                  <a:srgbClr val="65B042"/>
                </a:solidFill>
                <a:latin typeface="Consolas"/>
                <a:ea typeface="Consolas"/>
                <a:cs typeface="Consolas"/>
                <a:sym typeface="Consolas"/>
              </a:rPr>
              <a:t>/task:0/cpu:0</a:t>
            </a:r>
            <a:r>
              <a:rPr lang="en">
                <a:solidFill>
                  <a:srgbClr val="65B042"/>
                </a:solidFill>
                <a:latin typeface="Consolas"/>
                <a:ea typeface="Consolas"/>
                <a:cs typeface="Consolas"/>
                <a:sym typeface="Consolas"/>
              </a:rPr>
              <a:t>"</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W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a:t>
            </a:r>
            <a:r>
              <a:rPr lang="en">
                <a:solidFill>
                  <a:schemeClr val="accent5"/>
                </a:solidFill>
                <a:latin typeface="Consolas"/>
                <a:ea typeface="Consolas"/>
                <a:cs typeface="Consolas"/>
                <a:sym typeface="Consolas"/>
              </a:rPr>
              <a:t>Variable</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V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a:t>
            </a:r>
            <a:r>
              <a:rPr lang="en">
                <a:solidFill>
                  <a:schemeClr val="accent5"/>
                </a:solidFill>
                <a:latin typeface="Consolas"/>
                <a:ea typeface="Consolas"/>
                <a:cs typeface="Consolas"/>
                <a:sym typeface="Consolas"/>
              </a:rPr>
              <a:t>Variable</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E28964"/>
                </a:solidFill>
                <a:latin typeface="Consolas"/>
                <a:ea typeface="Consolas"/>
                <a:cs typeface="Consolas"/>
                <a:sym typeface="Consolas"/>
              </a:rPr>
              <a:t>with</a:t>
            </a:r>
            <a:r>
              <a:rPr lang="en">
                <a:solidFill>
                  <a:srgbClr val="F8F8F8"/>
                </a:solidFill>
                <a:latin typeface="Consolas"/>
                <a:ea typeface="Consolas"/>
                <a:cs typeface="Consolas"/>
                <a:sym typeface="Consolas"/>
              </a:rPr>
              <a:t> tf.device(</a:t>
            </a:r>
            <a:r>
              <a:rPr lang="en">
                <a:solidFill>
                  <a:srgbClr val="65B042"/>
                </a:solidFill>
                <a:latin typeface="Consolas"/>
                <a:ea typeface="Consolas"/>
                <a:cs typeface="Consolas"/>
                <a:sym typeface="Consolas"/>
              </a:rPr>
              <a:t>"</a:t>
            </a:r>
            <a:r>
              <a:rPr lang="en" b="1">
                <a:solidFill>
                  <a:srgbClr val="65B042"/>
                </a:solidFill>
                <a:latin typeface="Consolas"/>
                <a:ea typeface="Consolas"/>
                <a:cs typeface="Consolas"/>
                <a:sym typeface="Consolas"/>
              </a:rPr>
              <a:t>/task:1/gpu:0</a:t>
            </a:r>
            <a:r>
              <a:rPr lang="en">
                <a:solidFill>
                  <a:srgbClr val="65B042"/>
                </a:solidFill>
                <a:latin typeface="Consolas"/>
                <a:ea typeface="Consolas"/>
                <a:cs typeface="Consolas"/>
                <a:sym typeface="Consolas"/>
              </a:rPr>
              <a:t>"</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  output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tf.some_fancy_math(</a:t>
            </a:r>
            <a:r>
              <a:rPr lang="en">
                <a:solidFill>
                  <a:srgbClr val="DAD085"/>
                </a:solidFill>
                <a:latin typeface="Consolas"/>
                <a:ea typeface="Consolas"/>
                <a:cs typeface="Consolas"/>
                <a:sym typeface="Consolas"/>
              </a:rPr>
              <a:t>input</a:t>
            </a:r>
            <a:r>
              <a:rPr lang="en">
                <a:solidFill>
                  <a:srgbClr val="F8F8F8"/>
                </a:solidFill>
                <a:latin typeface="Consolas"/>
                <a:ea typeface="Consolas"/>
                <a:cs typeface="Consolas"/>
                <a:sym typeface="Consolas"/>
              </a:rPr>
              <a:t>, W)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b</a:t>
            </a:r>
            <a:endParaRPr>
              <a:solidFill>
                <a:srgbClr val="F8F8F8"/>
              </a:solidFill>
              <a:latin typeface="Consolas"/>
              <a:ea typeface="Consolas"/>
              <a:cs typeface="Consolas"/>
              <a:sym typeface="Consolas"/>
            </a:endParaRPr>
          </a:p>
          <a:p>
            <a:pPr marL="0" lvl="0" indent="0" rtl="0">
              <a:spcBef>
                <a:spcPts val="0"/>
              </a:spcBef>
              <a:spcAft>
                <a:spcPts val="160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Starting remote TensorFlow nodes</a:t>
            </a:r>
            <a:endParaRPr/>
          </a:p>
        </p:txBody>
      </p:sp>
      <p:sp>
        <p:nvSpPr>
          <p:cNvPr id="248" name="Shape 24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i="1">
                <a:solidFill>
                  <a:srgbClr val="AEAEAE"/>
                </a:solidFill>
                <a:latin typeface="Consolas"/>
                <a:ea typeface="Consolas"/>
                <a:cs typeface="Consolas"/>
                <a:sym typeface="Consolas"/>
              </a:rPr>
              <a:t>#all the machines mentioned in the dataflow graph</a:t>
            </a:r>
            <a:r>
              <a:rPr lang="en">
                <a:solidFill>
                  <a:srgbClr val="F8F8F8"/>
                </a:solidFill>
                <a:latin typeface="Consolas"/>
                <a:ea typeface="Consolas"/>
                <a:cs typeface="Consolas"/>
                <a:sym typeface="Consolas"/>
              </a:rPr>
              <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cluster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tf.train.</a:t>
            </a:r>
            <a:r>
              <a:rPr lang="en">
                <a:solidFill>
                  <a:schemeClr val="accent5"/>
                </a:solidFill>
                <a:latin typeface="Consolas"/>
                <a:ea typeface="Consolas"/>
                <a:cs typeface="Consolas"/>
                <a:sym typeface="Consolas"/>
              </a:rPr>
              <a:t>ClusterSpec</a:t>
            </a:r>
            <a:r>
              <a:rPr lang="en">
                <a:solidFill>
                  <a:srgbClr val="F8F8F8"/>
                </a:solidFill>
                <a:latin typeface="Consolas"/>
                <a:ea typeface="Consolas"/>
                <a:cs typeface="Consolas"/>
                <a:sym typeface="Consolas"/>
              </a:rPr>
              <a:t>([ip1:p1,ip2:p2,...])</a:t>
            </a:r>
            <a:br>
              <a:rPr lang="en">
                <a:solidFill>
                  <a:srgbClr val="F8F8F8"/>
                </a:solidFill>
                <a:latin typeface="Consolas"/>
                <a:ea typeface="Consolas"/>
                <a:cs typeface="Consolas"/>
                <a:sym typeface="Consolas"/>
              </a:rPr>
            </a:br>
            <a:r>
              <a:rPr lang="en" i="1">
                <a:solidFill>
                  <a:srgbClr val="AEAEAE"/>
                </a:solidFill>
                <a:latin typeface="Consolas"/>
                <a:ea typeface="Consolas"/>
                <a:cs typeface="Consolas"/>
                <a:sym typeface="Consolas"/>
              </a:rPr>
              <a:t>#task_index is set to my "id"</a:t>
            </a:r>
            <a:r>
              <a:rPr lang="en">
                <a:solidFill>
                  <a:srgbClr val="F8F8F8"/>
                </a:solidFill>
                <a:latin typeface="Consolas"/>
                <a:ea typeface="Consolas"/>
                <a:cs typeface="Consolas"/>
                <a:sym typeface="Consolas"/>
              </a:rPr>
              <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server </a:t>
            </a:r>
            <a:r>
              <a:rPr lang="en">
                <a:solidFill>
                  <a:srgbClr val="E28964"/>
                </a:solidFill>
                <a:latin typeface="Consolas"/>
                <a:ea typeface="Consolas"/>
                <a:cs typeface="Consolas"/>
                <a:sym typeface="Consolas"/>
              </a:rPr>
              <a:t>=</a:t>
            </a:r>
            <a:r>
              <a:rPr lang="en">
                <a:solidFill>
                  <a:srgbClr val="F8F8F8"/>
                </a:solidFill>
                <a:latin typeface="Consolas"/>
                <a:ea typeface="Consolas"/>
                <a:cs typeface="Consolas"/>
                <a:sym typeface="Consolas"/>
              </a:rPr>
              <a:t> tf.train.</a:t>
            </a:r>
            <a:r>
              <a:rPr lang="en">
                <a:solidFill>
                  <a:schemeClr val="accent5"/>
                </a:solidFill>
                <a:latin typeface="Consolas"/>
                <a:ea typeface="Consolas"/>
                <a:cs typeface="Consolas"/>
                <a:sym typeface="Consolas"/>
              </a:rPr>
              <a:t>Server</a:t>
            </a:r>
            <a:r>
              <a:rPr lang="en">
                <a:solidFill>
                  <a:srgbClr val="F8F8F8"/>
                </a:solidFill>
                <a:latin typeface="Consolas"/>
                <a:ea typeface="Consolas"/>
                <a:cs typeface="Consolas"/>
                <a:sym typeface="Consolas"/>
              </a:rPr>
              <a:t>(cluster,</a:t>
            </a:r>
            <a:r>
              <a:rPr lang="en">
                <a:solidFill>
                  <a:srgbClr val="3E87E3"/>
                </a:solidFill>
                <a:latin typeface="Consolas"/>
                <a:ea typeface="Consolas"/>
                <a:cs typeface="Consolas"/>
                <a:sym typeface="Consolas"/>
              </a:rPr>
              <a:t>task_index</a:t>
            </a:r>
            <a:r>
              <a:rPr lang="en">
                <a:solidFill>
                  <a:srgbClr val="E28964"/>
                </a:solidFill>
                <a:latin typeface="Consolas"/>
                <a:ea typeface="Consolas"/>
                <a:cs typeface="Consolas"/>
                <a:sym typeface="Consolas"/>
              </a:rPr>
              <a:t>=</a:t>
            </a:r>
            <a:r>
              <a:rPr lang="en">
                <a:solidFill>
                  <a:srgbClr val="3387CC"/>
                </a:solidFill>
                <a:latin typeface="Consolas"/>
                <a:ea typeface="Consolas"/>
                <a:cs typeface="Consolas"/>
                <a:sym typeface="Consolas"/>
              </a:rPr>
              <a:t>0</a:t>
            </a:r>
            <a:r>
              <a:rPr lang="en">
                <a:solidFill>
                  <a:srgbClr val="F8F8F8"/>
                </a:solidFill>
                <a:latin typeface="Consolas"/>
                <a:ea typeface="Consolas"/>
                <a:cs typeface="Consolas"/>
                <a:sym typeface="Consolas"/>
              </a:rPr>
              <a:t>)</a:t>
            </a:r>
            <a:br>
              <a:rPr lang="en">
                <a:solidFill>
                  <a:srgbClr val="F8F8F8"/>
                </a:solidFill>
                <a:latin typeface="Consolas"/>
                <a:ea typeface="Consolas"/>
                <a:cs typeface="Consolas"/>
                <a:sym typeface="Consolas"/>
              </a:rPr>
            </a:br>
            <a:r>
              <a:rPr lang="en" i="1">
                <a:solidFill>
                  <a:srgbClr val="AEAEAE"/>
                </a:solidFill>
                <a:latin typeface="Consolas"/>
                <a:ea typeface="Consolas"/>
                <a:cs typeface="Consolas"/>
                <a:sym typeface="Consolas"/>
              </a:rPr>
              <a:t>#begin listening</a:t>
            </a:r>
            <a:r>
              <a:rPr lang="en">
                <a:solidFill>
                  <a:srgbClr val="F8F8F8"/>
                </a:solidFill>
                <a:latin typeface="Consolas"/>
                <a:ea typeface="Consolas"/>
                <a:cs typeface="Consolas"/>
                <a:sym typeface="Consolas"/>
              </a:rPr>
              <a:t/>
            </a:r>
            <a:br>
              <a:rPr lang="en">
                <a:solidFill>
                  <a:srgbClr val="F8F8F8"/>
                </a:solidFill>
                <a:latin typeface="Consolas"/>
                <a:ea typeface="Consolas"/>
                <a:cs typeface="Consolas"/>
                <a:sym typeface="Consolas"/>
              </a:rPr>
            </a:br>
            <a:r>
              <a:rPr lang="en">
                <a:solidFill>
                  <a:srgbClr val="F8F8F8"/>
                </a:solidFill>
                <a:latin typeface="Consolas"/>
                <a:ea typeface="Consolas"/>
                <a:cs typeface="Consolas"/>
                <a:sym typeface="Consolas"/>
              </a:rPr>
              <a:t>server.join()</a:t>
            </a:r>
            <a:endParaRPr>
              <a:solidFill>
                <a:srgbClr val="F8F8F8"/>
              </a:solidFill>
              <a:latin typeface="Consolas"/>
              <a:ea typeface="Consolas"/>
              <a:cs typeface="Consolas"/>
              <a:sym typeface="Consolas"/>
            </a:endParaRPr>
          </a:p>
          <a:p>
            <a:pPr marL="0" lvl="0" indent="0">
              <a:spcBef>
                <a:spcPts val="0"/>
              </a:spcBef>
              <a:spcAft>
                <a:spcPts val="160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Server actions</a:t>
            </a:r>
            <a:endParaRPr/>
          </a:p>
        </p:txBody>
      </p:sp>
      <p:sp>
        <p:nvSpPr>
          <p:cNvPr id="254" name="Shape 254"/>
          <p:cNvSpPr txBox="1">
            <a:spLocks noGrp="1"/>
          </p:cNvSpPr>
          <p:nvPr>
            <p:ph type="body" idx="1"/>
          </p:nvPr>
        </p:nvSpPr>
        <p:spPr>
          <a:xfrm>
            <a:off x="1297500" y="1050715"/>
            <a:ext cx="7038900" cy="29112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dirty="0"/>
              <a:t>Sessions run code on </a:t>
            </a:r>
            <a:r>
              <a:rPr lang="en" b="1" dirty="0"/>
              <a:t>subgraphs</a:t>
            </a:r>
            <a:r>
              <a:rPr lang="en" dirty="0"/>
              <a:t>; can parallelize by splitting input</a:t>
            </a:r>
            <a:endParaRPr dirty="0"/>
          </a:p>
          <a:p>
            <a:pPr marL="38100" marR="38100" lvl="0" indent="0" rtl="0">
              <a:lnSpc>
                <a:spcPct val="150000"/>
              </a:lnSpc>
              <a:spcBef>
                <a:spcPts val="1600"/>
              </a:spcBef>
              <a:spcAft>
                <a:spcPts val="0"/>
              </a:spcAft>
              <a:buNone/>
            </a:pP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tf.device(</a:t>
            </a:r>
            <a:r>
              <a:rPr lang="en" dirty="0">
                <a:solidFill>
                  <a:srgbClr val="65B042"/>
                </a:solidFill>
                <a:latin typeface="Consolas"/>
                <a:ea typeface="Consolas"/>
                <a:cs typeface="Consolas"/>
                <a:sym typeface="Consolas"/>
              </a:rPr>
              <a:t>"/task:n"</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half_input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Variable</a:t>
            </a:r>
            <a:r>
              <a:rPr lang="en" dirty="0">
                <a:solidFill>
                  <a:srgbClr val="F8F8F8"/>
                </a:solidFill>
                <a:latin typeface="Consolas"/>
                <a:ea typeface="Consolas"/>
                <a:cs typeface="Consolas"/>
                <a:sym typeface="Consolas"/>
              </a:rPr>
              <a:t>(</a:t>
            </a:r>
            <a:r>
              <a:rPr lang="en" dirty="0">
                <a:solidFill>
                  <a:srgbClr val="DAD085"/>
                </a:solidFill>
                <a:latin typeface="Consolas"/>
                <a:ea typeface="Consolas"/>
                <a:cs typeface="Consolas"/>
                <a:sym typeface="Consolas"/>
              </a:rPr>
              <a:t>input</a:t>
            </a:r>
            <a:r>
              <a:rPr lang="en" dirty="0">
                <a:solidFill>
                  <a:srgbClr val="F8F8F8"/>
                </a:solidFill>
                <a:latin typeface="Consolas"/>
                <a:ea typeface="Consolas"/>
                <a:cs typeface="Consolas"/>
                <a:sym typeface="Consolas"/>
              </a:rPr>
              <a:t>[:</a:t>
            </a:r>
            <a:r>
              <a:rPr lang="en" dirty="0">
                <a:solidFill>
                  <a:srgbClr val="DAD085"/>
                </a:solidFill>
                <a:latin typeface="Consolas"/>
                <a:ea typeface="Consolas"/>
                <a:cs typeface="Consolas"/>
                <a:sym typeface="Consolas"/>
              </a:rPr>
              <a:t>len</a:t>
            </a:r>
            <a:r>
              <a:rPr lang="en" dirty="0">
                <a:solidFill>
                  <a:srgbClr val="F8F8F8"/>
                </a:solidFill>
                <a:latin typeface="Consolas"/>
                <a:ea typeface="Consolas"/>
                <a:cs typeface="Consolas"/>
                <a:sym typeface="Consolas"/>
              </a:rPr>
              <a:t>(</a:t>
            </a:r>
            <a:r>
              <a:rPr lang="en" dirty="0">
                <a:solidFill>
                  <a:srgbClr val="DAD085"/>
                </a:solidFill>
                <a:latin typeface="Consolas"/>
                <a:ea typeface="Consolas"/>
                <a:cs typeface="Consolas"/>
                <a:sym typeface="Consolas"/>
              </a:rPr>
              <a:t>input</a:t>
            </a:r>
            <a:r>
              <a:rPr lang="en" dirty="0">
                <a:solidFill>
                  <a:srgbClr val="F8F8F8"/>
                </a:solidFill>
                <a:latin typeface="Consolas"/>
                <a:ea typeface="Consolas"/>
                <a:cs typeface="Consolas"/>
                <a:sym typeface="Consolas"/>
              </a:rPr>
              <a:t>)</a:t>
            </a:r>
            <a:r>
              <a:rPr lang="en" dirty="0">
                <a:solidFill>
                  <a:srgbClr val="E28964"/>
                </a:solidFill>
                <a:latin typeface="Consolas"/>
                <a:ea typeface="Consolas"/>
                <a:cs typeface="Consolas"/>
                <a:sym typeface="Consolas"/>
              </a:rPr>
              <a:t>/</a:t>
            </a:r>
            <a:r>
              <a:rPr lang="en" dirty="0">
                <a:solidFill>
                  <a:srgbClr val="3387CC"/>
                </a:solidFill>
                <a:latin typeface="Consolas"/>
                <a:ea typeface="Consolas"/>
                <a:cs typeface="Consolas"/>
                <a:sym typeface="Consolas"/>
              </a:rPr>
              <a:t>2</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work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tf.CoolFeature(half_input)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cluster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tf.train.</a:t>
            </a:r>
            <a:r>
              <a:rPr lang="en" dirty="0">
                <a:solidFill>
                  <a:schemeClr val="accent5"/>
                </a:solidFill>
                <a:latin typeface="Consolas"/>
                <a:ea typeface="Consolas"/>
                <a:cs typeface="Consolas"/>
                <a:sym typeface="Consolas"/>
              </a:rPr>
              <a:t>ClusterSpec</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server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tf.train.</a:t>
            </a:r>
            <a:r>
              <a:rPr lang="en" dirty="0">
                <a:solidFill>
                  <a:schemeClr val="accent5"/>
                </a:solidFill>
                <a:latin typeface="Consolas"/>
                <a:ea typeface="Consolas"/>
                <a:cs typeface="Consolas"/>
                <a:sym typeface="Consolas"/>
              </a:rPr>
              <a:t>Server</a:t>
            </a:r>
            <a:r>
              <a:rPr lang="en" dirty="0">
                <a:solidFill>
                  <a:srgbClr val="F8F8F8"/>
                </a:solidFill>
                <a:latin typeface="Consolas"/>
                <a:ea typeface="Consolas"/>
                <a:cs typeface="Consolas"/>
                <a:sym typeface="Consolas"/>
              </a:rPr>
              <a:t>(cluster, </a:t>
            </a:r>
            <a:r>
              <a:rPr lang="en" dirty="0">
                <a:solidFill>
                  <a:srgbClr val="3E87E3"/>
                </a:solidFill>
                <a:latin typeface="Consolas"/>
                <a:ea typeface="Consolas"/>
                <a:cs typeface="Consolas"/>
                <a:sym typeface="Consolas"/>
              </a:rPr>
              <a:t>task_index</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n)</a:t>
            </a:r>
            <a:br>
              <a:rPr lang="en" dirty="0">
                <a:solidFill>
                  <a:srgbClr val="F8F8F8"/>
                </a:solidFill>
                <a:latin typeface="Consolas"/>
                <a:ea typeface="Consolas"/>
                <a:cs typeface="Consolas"/>
                <a:sym typeface="Consolas"/>
              </a:rPr>
            </a:b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Session</a:t>
            </a:r>
            <a:r>
              <a:rPr lang="en" dirty="0">
                <a:solidFill>
                  <a:srgbClr val="F8F8F8"/>
                </a:solidFill>
                <a:latin typeface="Consolas"/>
                <a:ea typeface="Consolas"/>
                <a:cs typeface="Consolas"/>
                <a:sym typeface="Consolas"/>
              </a:rPr>
              <a:t>(server.target) </a:t>
            </a:r>
            <a:r>
              <a:rPr lang="en" dirty="0">
                <a:solidFill>
                  <a:srgbClr val="E28964"/>
                </a:solidFill>
                <a:latin typeface="Consolas"/>
                <a:ea typeface="Consolas"/>
                <a:cs typeface="Consolas"/>
                <a:sym typeface="Consolas"/>
              </a:rPr>
              <a:t>as</a:t>
            </a:r>
            <a:r>
              <a:rPr lang="en" dirty="0">
                <a:solidFill>
                  <a:srgbClr val="F8F8F8"/>
                </a:solidFill>
                <a:latin typeface="Consolas"/>
                <a:ea typeface="Consolas"/>
                <a:cs typeface="Consolas"/>
                <a:sym typeface="Consolas"/>
              </a:rPr>
              <a:t> sess:</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sess.run(work)</a:t>
            </a:r>
            <a:endParaRPr dirty="0">
              <a:solidFill>
                <a:srgbClr val="F8F8F8"/>
              </a:solidFill>
              <a:latin typeface="Consolas"/>
              <a:ea typeface="Consolas"/>
              <a:cs typeface="Consolas"/>
              <a:sym typeface="Consolas"/>
            </a:endParaRPr>
          </a:p>
          <a:p>
            <a:pPr marL="0" lvl="0" indent="0">
              <a:spcBef>
                <a:spcPts val="0"/>
              </a:spcBef>
              <a:spcAft>
                <a:spcPts val="1600"/>
              </a:spcAft>
              <a:buNone/>
            </a:pP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pic>
        <p:nvPicPr>
          <p:cNvPr id="142" name="Shape 142" descr="Screenshot 2017-10-05 at 11.45.04 PM.png"/>
          <p:cNvPicPr preferRelativeResize="0"/>
          <p:nvPr/>
        </p:nvPicPr>
        <p:blipFill>
          <a:blip r:embed="rId3">
            <a:alphaModFix/>
          </a:blip>
          <a:stretch>
            <a:fillRect/>
          </a:stretch>
        </p:blipFill>
        <p:spPr>
          <a:xfrm>
            <a:off x="0" y="1298487"/>
            <a:ext cx="9143997" cy="254652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823850" y="2053000"/>
            <a:ext cx="4896900" cy="1148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Suggested System Design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Suggested Design: parameter server</a:t>
            </a:r>
            <a:endParaRPr/>
          </a:p>
        </p:txBody>
      </p:sp>
      <p:sp>
        <p:nvSpPr>
          <p:cNvPr id="265" name="Shape 265"/>
          <p:cNvSpPr txBox="1"/>
          <p:nvPr/>
        </p:nvSpPr>
        <p:spPr>
          <a:xfrm>
            <a:off x="1139750" y="4383600"/>
            <a:ext cx="7444800" cy="7599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800">
                <a:solidFill>
                  <a:schemeClr val="lt1"/>
                </a:solidFill>
              </a:rPr>
              <a:t>TensorFlow allows naming groups of nodes by their role: useful!</a:t>
            </a:r>
            <a:endParaRPr sz="1800">
              <a:solidFill>
                <a:schemeClr val="lt1"/>
              </a:solidFill>
            </a:endParaRPr>
          </a:p>
        </p:txBody>
      </p:sp>
      <p:pic>
        <p:nvPicPr>
          <p:cNvPr id="266" name="Shape 266"/>
          <p:cNvPicPr preferRelativeResize="0"/>
          <p:nvPr/>
        </p:nvPicPr>
        <p:blipFill>
          <a:blip r:embed="rId3">
            <a:alphaModFix/>
          </a:blip>
          <a:stretch>
            <a:fillRect/>
          </a:stretch>
        </p:blipFill>
        <p:spPr>
          <a:xfrm>
            <a:off x="1250950" y="1307850"/>
            <a:ext cx="6642096" cy="31195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Parameter server focus : </a:t>
            </a:r>
            <a:endParaRPr/>
          </a:p>
        </p:txBody>
      </p:sp>
      <p:sp>
        <p:nvSpPr>
          <p:cNvPr id="272" name="Shape 272"/>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Hold Mutable state</a:t>
            </a:r>
            <a:endParaRPr/>
          </a:p>
          <a:p>
            <a:pPr marL="457200" lvl="0" indent="-342900" rtl="0">
              <a:spcBef>
                <a:spcPts val="0"/>
              </a:spcBef>
              <a:spcAft>
                <a:spcPts val="0"/>
              </a:spcAft>
              <a:buSzPts val="1800"/>
              <a:buChar char="●"/>
            </a:pPr>
            <a:r>
              <a:rPr lang="en"/>
              <a:t>Apply updates</a:t>
            </a:r>
            <a:endParaRPr/>
          </a:p>
          <a:p>
            <a:pPr marL="457200" lvl="0" indent="-342900" rtl="0">
              <a:spcBef>
                <a:spcPts val="0"/>
              </a:spcBef>
              <a:spcAft>
                <a:spcPts val="0"/>
              </a:spcAft>
              <a:buSzPts val="1800"/>
              <a:buChar char="●"/>
            </a:pPr>
            <a:r>
              <a:rPr lang="en"/>
              <a:t>Maintain availability</a:t>
            </a:r>
            <a:endParaRPr/>
          </a:p>
          <a:p>
            <a:pPr marL="457200" lvl="0" indent="-342900">
              <a:spcBef>
                <a:spcPts val="0"/>
              </a:spcBef>
              <a:spcAft>
                <a:spcPts val="0"/>
              </a:spcAft>
              <a:buSzPts val="1800"/>
              <a:buChar char="●"/>
            </a:pPr>
            <a:r>
              <a:rPr lang="en"/>
              <a:t>Group Name: </a:t>
            </a:r>
            <a:r>
              <a:rPr lang="en" b="1">
                <a:latin typeface="Consolas"/>
                <a:ea typeface="Consolas"/>
                <a:cs typeface="Consolas"/>
                <a:sym typeface="Consolas"/>
              </a:rPr>
              <a:t>ps</a:t>
            </a:r>
            <a:endParaRPr b="1">
              <a:latin typeface="Consolas"/>
              <a:ea typeface="Consolas"/>
              <a:cs typeface="Consolas"/>
              <a:sym typeface="Consolas"/>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Worker focus: </a:t>
            </a:r>
            <a:endParaRPr/>
          </a:p>
        </p:txBody>
      </p:sp>
      <p:sp>
        <p:nvSpPr>
          <p:cNvPr id="278" name="Shape 27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Perform “active” actions</a:t>
            </a:r>
            <a:endParaRPr/>
          </a:p>
          <a:p>
            <a:pPr marL="457200" lvl="0" indent="-342900" rtl="0">
              <a:spcBef>
                <a:spcPts val="0"/>
              </a:spcBef>
              <a:spcAft>
                <a:spcPts val="0"/>
              </a:spcAft>
              <a:buSzPts val="1800"/>
              <a:buChar char="●"/>
            </a:pPr>
            <a:r>
              <a:rPr lang="en"/>
              <a:t>Checkpoint state to FS</a:t>
            </a:r>
            <a:endParaRPr/>
          </a:p>
          <a:p>
            <a:pPr marL="457200" lvl="0" indent="-342900" rtl="0">
              <a:spcBef>
                <a:spcPts val="0"/>
              </a:spcBef>
              <a:spcAft>
                <a:spcPts val="0"/>
              </a:spcAft>
              <a:buSzPts val="1800"/>
              <a:buChar char="●"/>
            </a:pPr>
            <a:r>
              <a:rPr lang="en"/>
              <a:t>Mostly stateless; can be restarted</a:t>
            </a:r>
            <a:endParaRPr/>
          </a:p>
          <a:p>
            <a:pPr marL="457200" lvl="0" indent="-342900">
              <a:spcBef>
                <a:spcPts val="0"/>
              </a:spcBef>
              <a:spcAft>
                <a:spcPts val="0"/>
              </a:spcAft>
              <a:buSzPts val="1800"/>
              <a:buChar char="●"/>
            </a:pPr>
            <a:r>
              <a:rPr lang="en"/>
              <a:t>Group name: </a:t>
            </a:r>
            <a:r>
              <a:rPr lang="en" b="1">
                <a:latin typeface="Consolas"/>
                <a:ea typeface="Consolas"/>
                <a:cs typeface="Consolas"/>
                <a:sym typeface="Consolas"/>
              </a:rPr>
              <a:t>worker</a:t>
            </a:r>
            <a:endParaRPr b="1">
              <a:latin typeface="Consolas"/>
              <a:ea typeface="Consolas"/>
              <a:cs typeface="Consolas"/>
              <a:sym typeface="Consolas"/>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Parameter server example</a:t>
            </a:r>
            <a:endParaRPr/>
          </a:p>
        </p:txBody>
      </p:sp>
      <p:sp>
        <p:nvSpPr>
          <p:cNvPr id="284" name="Shape 284"/>
          <p:cNvSpPr txBox="1">
            <a:spLocks noGrp="1"/>
          </p:cNvSpPr>
          <p:nvPr>
            <p:ph type="body" idx="1"/>
          </p:nvPr>
        </p:nvSpPr>
        <p:spPr>
          <a:xfrm>
            <a:off x="1251117" y="1136854"/>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tf.device(</a:t>
            </a:r>
            <a:r>
              <a:rPr lang="en" dirty="0">
                <a:solidFill>
                  <a:srgbClr val="65B042"/>
                </a:solidFill>
                <a:latin typeface="Consolas"/>
                <a:ea typeface="Consolas"/>
                <a:cs typeface="Consolas"/>
                <a:sym typeface="Consolas"/>
              </a:rPr>
              <a:t>"/jobs:ps/task:0/cpu:0"</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W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Variable</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b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Variable</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inputs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tf.split(</a:t>
            </a:r>
            <a:r>
              <a:rPr lang="en" dirty="0">
                <a:solidFill>
                  <a:srgbClr val="3387CC"/>
                </a:solidFill>
                <a:latin typeface="Consolas"/>
                <a:ea typeface="Consolas"/>
                <a:cs typeface="Consolas"/>
                <a:sym typeface="Consolas"/>
              </a:rPr>
              <a:t>0</a:t>
            </a:r>
            <a:r>
              <a:rPr lang="en" dirty="0">
                <a:solidFill>
                  <a:srgbClr val="F8F8F8"/>
                </a:solidFill>
                <a:latin typeface="Consolas"/>
                <a:ea typeface="Consolas"/>
                <a:cs typeface="Consolas"/>
                <a:sym typeface="Consolas"/>
              </a:rPr>
              <a:t>,num_workers,</a:t>
            </a:r>
            <a:r>
              <a:rPr lang="en" dirty="0">
                <a:solidFill>
                  <a:srgbClr val="DAD085"/>
                </a:solidFill>
                <a:latin typeface="Consolas"/>
                <a:ea typeface="Consolas"/>
                <a:cs typeface="Consolas"/>
                <a:sym typeface="Consolas"/>
              </a:rPr>
              <a:t>input</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outputs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a:t>
            </a:r>
            <a:br>
              <a:rPr lang="en" dirty="0">
                <a:solidFill>
                  <a:srgbClr val="F8F8F8"/>
                </a:solidFill>
                <a:latin typeface="Consolas"/>
                <a:ea typeface="Consolas"/>
                <a:cs typeface="Consolas"/>
                <a:sym typeface="Consolas"/>
              </a:rPr>
            </a:br>
            <a:r>
              <a:rPr lang="en" dirty="0">
                <a:solidFill>
                  <a:srgbClr val="E28964"/>
                </a:solidFill>
                <a:latin typeface="Consolas"/>
                <a:ea typeface="Consolas"/>
                <a:cs typeface="Consolas"/>
                <a:sym typeface="Consolas"/>
              </a:rPr>
              <a:t>for</a:t>
            </a:r>
            <a:r>
              <a:rPr lang="en" dirty="0">
                <a:solidFill>
                  <a:srgbClr val="F8F8F8"/>
                </a:solidFill>
                <a:latin typeface="Consolas"/>
                <a:ea typeface="Consolas"/>
                <a:cs typeface="Consolas"/>
                <a:sym typeface="Consolas"/>
              </a:rPr>
              <a:t> i </a:t>
            </a:r>
            <a:r>
              <a:rPr lang="en" dirty="0">
                <a:solidFill>
                  <a:srgbClr val="E28964"/>
                </a:solidFill>
                <a:latin typeface="Consolas"/>
                <a:ea typeface="Consolas"/>
                <a:cs typeface="Consolas"/>
                <a:sym typeface="Consolas"/>
              </a:rPr>
              <a:t>in</a:t>
            </a:r>
            <a:r>
              <a:rPr lang="en" dirty="0">
                <a:solidFill>
                  <a:srgbClr val="F8F8F8"/>
                </a:solidFill>
                <a:latin typeface="Consolas"/>
                <a:ea typeface="Consolas"/>
                <a:cs typeface="Consolas"/>
                <a:sym typeface="Consolas"/>
              </a:rPr>
              <a:t> </a:t>
            </a:r>
            <a:r>
              <a:rPr lang="en" dirty="0">
                <a:solidFill>
                  <a:srgbClr val="DAD085"/>
                </a:solidFill>
                <a:latin typeface="Consolas"/>
                <a:ea typeface="Consolas"/>
                <a:cs typeface="Consolas"/>
                <a:sym typeface="Consolas"/>
              </a:rPr>
              <a:t>range</a:t>
            </a:r>
            <a:r>
              <a:rPr lang="en" dirty="0">
                <a:solidFill>
                  <a:srgbClr val="F8F8F8"/>
                </a:solidFill>
                <a:latin typeface="Consolas"/>
                <a:ea typeface="Consolas"/>
                <a:cs typeface="Consolas"/>
                <a:sym typeface="Consolas"/>
              </a:rPr>
              <a:t> (num_workers):</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a:t>
            </a: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tf.device(</a:t>
            </a:r>
            <a:r>
              <a:rPr lang="en" dirty="0">
                <a:solidFill>
                  <a:srgbClr val="65B042"/>
                </a:solidFill>
                <a:latin typeface="Consolas"/>
                <a:ea typeface="Consolas"/>
                <a:cs typeface="Consolas"/>
                <a:sym typeface="Consolas"/>
              </a:rPr>
              <a:t>"/job:worker/task:</a:t>
            </a:r>
            <a:r>
              <a:rPr lang="en" dirty="0">
                <a:solidFill>
                  <a:srgbClr val="DDF2A4"/>
                </a:solidFill>
                <a:latin typeface="Consolas"/>
                <a:ea typeface="Consolas"/>
                <a:cs typeface="Consolas"/>
                <a:sym typeface="Consolas"/>
              </a:rPr>
              <a:t>%d</a:t>
            </a:r>
            <a:r>
              <a:rPr lang="en" dirty="0">
                <a:solidFill>
                  <a:srgbClr val="65B042"/>
                </a:solidFill>
                <a:latin typeface="Consolas"/>
                <a:ea typeface="Consolas"/>
                <a:cs typeface="Consolas"/>
                <a:sym typeface="Consolas"/>
              </a:rPr>
              <a:t>/gpu:0"</a:t>
            </a:r>
            <a:r>
              <a:rPr lang="en" dirty="0">
                <a:solidFill>
                  <a:srgbClr val="F8F8F8"/>
                </a:solidFill>
                <a:latin typeface="Consolas"/>
                <a:ea typeface="Consolas"/>
                <a:cs typeface="Consolas"/>
                <a:sym typeface="Consolas"/>
              </a:rPr>
              <a:t>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i):</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outputs.append(tf.matmul(</a:t>
            </a:r>
            <a:r>
              <a:rPr lang="en" dirty="0">
                <a:solidFill>
                  <a:srgbClr val="DAD085"/>
                </a:solidFill>
                <a:latin typeface="Consolas"/>
                <a:ea typeface="Consolas"/>
                <a:cs typeface="Consolas"/>
                <a:sym typeface="Consolas"/>
              </a:rPr>
              <a:t>input</a:t>
            </a:r>
            <a:r>
              <a:rPr lang="en" dirty="0">
                <a:solidFill>
                  <a:srgbClr val="F8F8F8"/>
                </a:solidFill>
                <a:latin typeface="Consolas"/>
                <a:ea typeface="Consolas"/>
                <a:cs typeface="Consolas"/>
                <a:sym typeface="Consolas"/>
              </a:rPr>
              <a:t>[i],W)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b)</a:t>
            </a:r>
            <a:endParaRPr dirty="0">
              <a:solidFill>
                <a:srgbClr val="F8F8F8"/>
              </a:solidFill>
              <a:latin typeface="Consolas"/>
              <a:ea typeface="Consolas"/>
              <a:cs typeface="Consolas"/>
              <a:sym typeface="Consolas"/>
            </a:endParaRPr>
          </a:p>
          <a:p>
            <a:pPr marL="0" lvl="0" indent="0">
              <a:spcBef>
                <a:spcPts val="0"/>
              </a:spcBef>
              <a:spcAft>
                <a:spcPts val="1600"/>
              </a:spcAft>
              <a:buNone/>
            </a:pPr>
            <a:endParaRPr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that’s it!</a:t>
            </a:r>
            <a:endParaRPr lang="en-US" dirty="0"/>
          </a:p>
        </p:txBody>
      </p:sp>
      <p:sp>
        <p:nvSpPr>
          <p:cNvPr id="3" name="Text Placeholder 2"/>
          <p:cNvSpPr>
            <a:spLocks noGrp="1"/>
          </p:cNvSpPr>
          <p:nvPr>
            <p:ph type="body" idx="1"/>
          </p:nvPr>
        </p:nvSpPr>
        <p:spPr>
          <a:xfrm>
            <a:off x="1297500" y="1152939"/>
            <a:ext cx="7038900" cy="3325811"/>
          </a:xfrm>
        </p:spPr>
        <p:txBody>
          <a:bodyPr/>
          <a:lstStyle/>
          <a:p>
            <a:r>
              <a:rPr lang="en-US" dirty="0" smtClean="0"/>
              <a:t>For most TF applications, you don’t need to know more.</a:t>
            </a:r>
          </a:p>
          <a:p>
            <a:endParaRPr lang="en-US" dirty="0"/>
          </a:p>
          <a:p>
            <a:r>
              <a:rPr lang="en-US" dirty="0" smtClean="0"/>
              <a:t>But this is because most TF runs are just a few steps, like a Spark job that performs a few actions on some RDDs</a:t>
            </a:r>
          </a:p>
          <a:p>
            <a:endParaRPr lang="en-US" dirty="0"/>
          </a:p>
          <a:p>
            <a:r>
              <a:rPr lang="en-US" dirty="0" smtClean="0"/>
              <a:t>What about using TF for long-term jobs that continuously process input, like events from a smart highway?</a:t>
            </a:r>
          </a:p>
          <a:p>
            <a:pPr lvl="1"/>
            <a:r>
              <a:rPr lang="en-US" dirty="0" smtClean="0"/>
              <a:t>The model still makes sense, but now fault-tolerance would be an issue</a:t>
            </a:r>
          </a:p>
          <a:p>
            <a:pPr lvl="1"/>
            <a:r>
              <a:rPr lang="en-US" dirty="0" smtClean="0"/>
              <a:t>Control of concurrency / consistency could begin to matter, too.</a:t>
            </a:r>
            <a:endParaRPr lang="en-US" dirty="0"/>
          </a:p>
        </p:txBody>
      </p:sp>
    </p:spTree>
    <p:extLst>
      <p:ext uri="{BB962C8B-B14F-4D97-AF65-F5344CB8AC3E}">
        <p14:creationId xmlns:p14="http://schemas.microsoft.com/office/powerpoint/2010/main" val="10979681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Adding Fault tolerance</a:t>
            </a:r>
            <a:endParaRPr/>
          </a:p>
        </p:txBody>
      </p:sp>
      <p:pic>
        <p:nvPicPr>
          <p:cNvPr id="290" name="Shape 290"/>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291" name="Shape 291"/>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b="1">
                <a:solidFill>
                  <a:schemeClr val="accent6"/>
                </a:solidFill>
              </a:rPr>
              <a:t>Leader</a:t>
            </a:r>
            <a:endParaRPr b="1">
              <a:solidFill>
                <a:schemeClr val="accent6"/>
              </a:solidFill>
            </a:endParaRPr>
          </a:p>
        </p:txBody>
      </p:sp>
      <p:sp>
        <p:nvSpPr>
          <p:cNvPr id="292" name="Shape 292"/>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Shape 297"/>
          <p:cNvSpPr txBox="1">
            <a:spLocks noGrp="1"/>
          </p:cNvSpPr>
          <p:nvPr>
            <p:ph type="body" idx="1"/>
          </p:nvPr>
        </p:nvSpPr>
        <p:spPr>
          <a:xfrm>
            <a:off x="1297500" y="1156732"/>
            <a:ext cx="7038900" cy="2911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b="1" dirty="0"/>
              <a:t>Hardcoded</a:t>
            </a:r>
            <a:r>
              <a:rPr lang="en" dirty="0"/>
              <a:t> role.  </a:t>
            </a:r>
            <a:r>
              <a:rPr lang="en" dirty="0" smtClean="0"/>
              <a:t>No worries about </a:t>
            </a:r>
            <a:r>
              <a:rPr lang="en" dirty="0"/>
              <a:t>leader election, no consensus</a:t>
            </a:r>
            <a:endParaRPr dirty="0"/>
          </a:p>
          <a:p>
            <a:pPr marL="38100" marR="38100" lvl="0" indent="0" rtl="0">
              <a:lnSpc>
                <a:spcPct val="150000"/>
              </a:lnSpc>
              <a:spcBef>
                <a:spcPts val="1600"/>
              </a:spcBef>
              <a:spcAft>
                <a:spcPts val="0"/>
              </a:spcAft>
              <a:buNone/>
            </a:pPr>
            <a:r>
              <a:rPr lang="en" dirty="0">
                <a:solidFill>
                  <a:srgbClr val="F8F8F8"/>
                </a:solidFill>
                <a:latin typeface="Consolas"/>
                <a:ea typeface="Consolas"/>
                <a:cs typeface="Consolas"/>
                <a:sym typeface="Consolas"/>
              </a:rPr>
              <a:t>saver </a:t>
            </a:r>
            <a:r>
              <a:rPr lang="en" dirty="0">
                <a:solidFill>
                  <a:srgbClr val="E28964"/>
                </a:solidFill>
                <a:latin typeface="Consolas"/>
                <a:ea typeface="Consolas"/>
                <a:cs typeface="Consolas"/>
                <a:sym typeface="Consolas"/>
              </a:rPr>
              <a:t>=</a:t>
            </a:r>
            <a:r>
              <a:rPr lang="en" dirty="0">
                <a:solidFill>
                  <a:srgbClr val="F8F8F8"/>
                </a:solidFill>
                <a:latin typeface="Consolas"/>
                <a:ea typeface="Consolas"/>
                <a:cs typeface="Consolas"/>
                <a:sym typeface="Consolas"/>
              </a:rPr>
              <a:t> tf.train.</a:t>
            </a:r>
            <a:r>
              <a:rPr lang="en" dirty="0">
                <a:solidFill>
                  <a:schemeClr val="accent5"/>
                </a:solidFill>
                <a:latin typeface="Consolas"/>
                <a:ea typeface="Consolas"/>
                <a:cs typeface="Consolas"/>
                <a:sym typeface="Consolas"/>
              </a:rPr>
              <a:t>Saver</a:t>
            </a:r>
            <a:r>
              <a:rPr lang="en" dirty="0">
                <a:solidFill>
                  <a:srgbClr val="F8F8F8"/>
                </a:solidFill>
                <a:latin typeface="Consolas"/>
                <a:ea typeface="Consolas"/>
                <a:cs typeface="Consolas"/>
                <a:sym typeface="Consolas"/>
              </a:rPr>
              <a:t>(</a:t>
            </a:r>
            <a:r>
              <a:rPr lang="en" dirty="0">
                <a:solidFill>
                  <a:srgbClr val="3E87E3"/>
                </a:solidFill>
                <a:latin typeface="Consolas"/>
                <a:ea typeface="Consolas"/>
                <a:cs typeface="Consolas"/>
                <a:sym typeface="Consolas"/>
              </a:rPr>
              <a:t>sharded</a:t>
            </a:r>
            <a:r>
              <a:rPr lang="en" dirty="0">
                <a:solidFill>
                  <a:srgbClr val="E28964"/>
                </a:solidFill>
                <a:latin typeface="Consolas"/>
                <a:ea typeface="Consolas"/>
                <a:cs typeface="Consolas"/>
                <a:sym typeface="Consolas"/>
              </a:rPr>
              <a:t>=</a:t>
            </a:r>
            <a:r>
              <a:rPr lang="en" dirty="0">
                <a:solidFill>
                  <a:srgbClr val="3387CC"/>
                </a:solidFill>
                <a:latin typeface="Consolas"/>
                <a:ea typeface="Consolas"/>
                <a:cs typeface="Consolas"/>
                <a:sym typeface="Consolas"/>
              </a:rPr>
              <a:t>True</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E28964"/>
                </a:solidFill>
                <a:latin typeface="Consolas"/>
                <a:ea typeface="Consolas"/>
                <a:cs typeface="Consolas"/>
                <a:sym typeface="Consolas"/>
              </a:rPr>
              <a:t>with</a:t>
            </a:r>
            <a:r>
              <a:rPr lang="en" dirty="0">
                <a:solidFill>
                  <a:srgbClr val="F8F8F8"/>
                </a:solidFill>
                <a:latin typeface="Consolas"/>
                <a:ea typeface="Consolas"/>
                <a:cs typeface="Consolas"/>
                <a:sym typeface="Consolas"/>
              </a:rPr>
              <a:t> tf.</a:t>
            </a:r>
            <a:r>
              <a:rPr lang="en" dirty="0">
                <a:solidFill>
                  <a:schemeClr val="accent5"/>
                </a:solidFill>
                <a:latin typeface="Consolas"/>
                <a:ea typeface="Consolas"/>
                <a:cs typeface="Consolas"/>
                <a:sym typeface="Consolas"/>
              </a:rPr>
              <a:t>Session</a:t>
            </a:r>
            <a:r>
              <a:rPr lang="en" dirty="0">
                <a:solidFill>
                  <a:srgbClr val="F8F8F8"/>
                </a:solidFill>
                <a:latin typeface="Consolas"/>
                <a:ea typeface="Consolas"/>
                <a:cs typeface="Consolas"/>
                <a:sym typeface="Consolas"/>
              </a:rPr>
              <a:t>(server.target) </a:t>
            </a:r>
            <a:r>
              <a:rPr lang="en" dirty="0">
                <a:solidFill>
                  <a:srgbClr val="E28964"/>
                </a:solidFill>
                <a:latin typeface="Consolas"/>
                <a:ea typeface="Consolas"/>
                <a:cs typeface="Consolas"/>
                <a:sym typeface="Consolas"/>
              </a:rPr>
              <a:t>as</a:t>
            </a:r>
            <a:r>
              <a:rPr lang="en" dirty="0">
                <a:solidFill>
                  <a:srgbClr val="F8F8F8"/>
                </a:solidFill>
                <a:latin typeface="Consolas"/>
                <a:ea typeface="Consolas"/>
                <a:cs typeface="Consolas"/>
                <a:sym typeface="Consolas"/>
              </a:rPr>
              <a:t> sess:</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a:t>
            </a:r>
            <a:r>
              <a:rPr lang="en" dirty="0">
                <a:solidFill>
                  <a:srgbClr val="E28964"/>
                </a:solidFill>
                <a:latin typeface="Consolas"/>
                <a:ea typeface="Consolas"/>
                <a:cs typeface="Consolas"/>
                <a:sym typeface="Consolas"/>
              </a:rPr>
              <a:t>while</a:t>
            </a:r>
            <a:r>
              <a:rPr lang="en" dirty="0">
                <a:solidFill>
                  <a:srgbClr val="F8F8F8"/>
                </a:solidFill>
                <a:latin typeface="Consolas"/>
                <a:ea typeface="Consolas"/>
                <a:cs typeface="Consolas"/>
                <a:sym typeface="Consolas"/>
              </a:rPr>
              <a:t> </a:t>
            </a:r>
            <a:r>
              <a:rPr lang="en" dirty="0">
                <a:solidFill>
                  <a:srgbClr val="3387CC"/>
                </a:solidFill>
                <a:latin typeface="Consolas"/>
                <a:ea typeface="Consolas"/>
                <a:cs typeface="Consolas"/>
                <a:sym typeface="Consolas"/>
              </a:rPr>
              <a:t>True</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 </a:t>
            </a:r>
            <a:r>
              <a:rPr lang="en" i="1" dirty="0">
                <a:solidFill>
                  <a:srgbClr val="AEAEAE"/>
                </a:solidFill>
                <a:latin typeface="Consolas"/>
                <a:ea typeface="Consolas"/>
                <a:cs typeface="Consolas"/>
                <a:sym typeface="Consolas"/>
              </a:rPr>
              <a:t>#sleep a bit</a:t>
            </a:r>
            <a:r>
              <a:rPr lang="en" dirty="0">
                <a:solidFill>
                  <a:srgbClr val="F8F8F8"/>
                </a:solidFill>
                <a:latin typeface="Consolas"/>
                <a:ea typeface="Consolas"/>
                <a:cs typeface="Consolas"/>
                <a:sym typeface="Consolas"/>
              </a:rPr>
              <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saver.save(sess, </a:t>
            </a:r>
            <a:r>
              <a:rPr lang="en" dirty="0">
                <a:solidFill>
                  <a:srgbClr val="65B042"/>
                </a:solidFill>
                <a:latin typeface="Consolas"/>
                <a:ea typeface="Consolas"/>
                <a:cs typeface="Consolas"/>
                <a:sym typeface="Consolas"/>
              </a:rPr>
              <a:t>"gs://path/to/dump"</a:t>
            </a:r>
            <a:r>
              <a:rPr lang="en" dirty="0">
                <a:solidFill>
                  <a:srgbClr val="F8F8F8"/>
                </a:solidFill>
                <a:latin typeface="Consolas"/>
                <a:ea typeface="Consolas"/>
                <a:cs typeface="Consolas"/>
                <a:sym typeface="Consolas"/>
              </a:rPr>
              <a:t>)</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a:t>
            </a:r>
            <a:r>
              <a:rPr lang="en" dirty="0">
                <a:solidFill>
                  <a:srgbClr val="E28964"/>
                </a:solidFill>
                <a:latin typeface="Consolas"/>
                <a:ea typeface="Consolas"/>
                <a:cs typeface="Consolas"/>
                <a:sym typeface="Consolas"/>
              </a:rPr>
              <a:t>if</a:t>
            </a:r>
            <a:r>
              <a:rPr lang="en" dirty="0">
                <a:solidFill>
                  <a:srgbClr val="F8F8F8"/>
                </a:solidFill>
                <a:latin typeface="Consolas"/>
                <a:ea typeface="Consolas"/>
                <a:cs typeface="Consolas"/>
                <a:sym typeface="Consolas"/>
              </a:rPr>
              <a:t> (bad_thing_happens):</a:t>
            </a:r>
            <a:br>
              <a:rPr lang="en" dirty="0">
                <a:solidFill>
                  <a:srgbClr val="F8F8F8"/>
                </a:solidFill>
                <a:latin typeface="Consolas"/>
                <a:ea typeface="Consolas"/>
                <a:cs typeface="Consolas"/>
                <a:sym typeface="Consolas"/>
              </a:rPr>
            </a:br>
            <a:r>
              <a:rPr lang="en" dirty="0">
                <a:solidFill>
                  <a:srgbClr val="F8F8F8"/>
                </a:solidFill>
                <a:latin typeface="Consolas"/>
                <a:ea typeface="Consolas"/>
                <a:cs typeface="Consolas"/>
                <a:sym typeface="Consolas"/>
              </a:rPr>
              <a:t>      saver.load(sess,</a:t>
            </a:r>
            <a:r>
              <a:rPr lang="en" dirty="0">
                <a:solidFill>
                  <a:srgbClr val="65B042"/>
                </a:solidFill>
                <a:latin typeface="Consolas"/>
                <a:ea typeface="Consolas"/>
                <a:cs typeface="Consolas"/>
                <a:sym typeface="Consolas"/>
              </a:rPr>
              <a:t>"gs://path/to/dump"</a:t>
            </a:r>
            <a:r>
              <a:rPr lang="en" dirty="0">
                <a:solidFill>
                  <a:srgbClr val="F8F8F8"/>
                </a:solidFill>
                <a:latin typeface="Consolas"/>
                <a:ea typeface="Consolas"/>
                <a:cs typeface="Consolas"/>
                <a:sym typeface="Consolas"/>
              </a:rPr>
              <a:t>)</a:t>
            </a:r>
            <a:endParaRPr dirty="0">
              <a:solidFill>
                <a:srgbClr val="F8F8F8"/>
              </a:solidFill>
              <a:latin typeface="Consolas"/>
              <a:ea typeface="Consolas"/>
              <a:cs typeface="Consolas"/>
              <a:sym typeface="Consolas"/>
            </a:endParaRPr>
          </a:p>
          <a:p>
            <a:pPr marL="0" lvl="0" indent="0">
              <a:spcBef>
                <a:spcPts val="0"/>
              </a:spcBef>
              <a:spcAft>
                <a:spcPts val="0"/>
              </a:spcAft>
              <a:buNone/>
            </a:pPr>
            <a:endParaRPr dirty="0"/>
          </a:p>
          <a:p>
            <a:pPr marL="0" lvl="0" indent="0" rtl="0">
              <a:spcBef>
                <a:spcPts val="1600"/>
              </a:spcBef>
              <a:spcAft>
                <a:spcPts val="0"/>
              </a:spcAft>
              <a:buNone/>
            </a:pPr>
            <a:endParaRPr dirty="0"/>
          </a:p>
          <a:p>
            <a:pPr marL="0" lvl="0" indent="0">
              <a:spcBef>
                <a:spcPts val="1600"/>
              </a:spcBef>
              <a:spcAft>
                <a:spcPts val="1600"/>
              </a:spcAft>
              <a:buNone/>
            </a:pPr>
            <a:endParaRPr dirty="0"/>
          </a:p>
        </p:txBody>
      </p:sp>
      <p:sp>
        <p:nvSpPr>
          <p:cNvPr id="298" name="Shape 29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Distinguished Leader</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Shape 30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04" name="Shape 304"/>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05" name="Shape 305"/>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06" name="Shape 306"/>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07" name="Shape 307"/>
          <p:cNvPicPr preferRelativeResize="0"/>
          <p:nvPr/>
        </p:nvPicPr>
        <p:blipFill>
          <a:blip r:embed="rId4">
            <a:alphaModFix/>
          </a:blip>
          <a:stretch>
            <a:fillRect/>
          </a:stretch>
        </p:blipFill>
        <p:spPr>
          <a:xfrm>
            <a:off x="3265850" y="2431150"/>
            <a:ext cx="2064350" cy="70317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Shape 31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13" name="Shape 313"/>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14" name="Shape 314"/>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15" name="Shape 315"/>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16" name="Shape 316"/>
          <p:cNvPicPr preferRelativeResize="0"/>
          <p:nvPr/>
        </p:nvPicPr>
        <p:blipFill>
          <a:blip r:embed="rId4">
            <a:alphaModFix/>
          </a:blip>
          <a:stretch>
            <a:fillRect/>
          </a:stretch>
        </p:blipFill>
        <p:spPr>
          <a:xfrm>
            <a:off x="3265850" y="2431150"/>
            <a:ext cx="2064350" cy="703175"/>
          </a:xfrm>
          <a:prstGeom prst="rect">
            <a:avLst/>
          </a:prstGeom>
          <a:noFill/>
          <a:ln>
            <a:noFill/>
          </a:ln>
        </p:spPr>
      </p:pic>
      <p:pic>
        <p:nvPicPr>
          <p:cNvPr id="317" name="Shape 317"/>
          <p:cNvPicPr preferRelativeResize="0"/>
          <p:nvPr/>
        </p:nvPicPr>
        <p:blipFill>
          <a:blip r:embed="rId5">
            <a:alphaModFix/>
          </a:blip>
          <a:stretch>
            <a:fillRect/>
          </a:stretch>
        </p:blipFill>
        <p:spPr>
          <a:xfrm>
            <a:off x="1709625" y="3805563"/>
            <a:ext cx="5276850" cy="1419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Context</a:t>
            </a:r>
            <a:endParaRPr lang="en-US" dirty="0"/>
          </a:p>
        </p:txBody>
      </p:sp>
      <p:sp>
        <p:nvSpPr>
          <p:cNvPr id="3" name="Text Placeholder 2"/>
          <p:cNvSpPr>
            <a:spLocks noGrp="1"/>
          </p:cNvSpPr>
          <p:nvPr>
            <p:ph type="body" idx="1"/>
          </p:nvPr>
        </p:nvSpPr>
        <p:spPr>
          <a:xfrm>
            <a:off x="1297500" y="1159565"/>
            <a:ext cx="7402552" cy="3319185"/>
          </a:xfrm>
        </p:spPr>
        <p:txBody>
          <a:bodyPr/>
          <a:lstStyle/>
          <a:p>
            <a:r>
              <a:rPr lang="en-US" dirty="0" smtClean="0"/>
              <a:t>Huge need for high-productivity tools for building solutions to machine-learning problems.</a:t>
            </a:r>
          </a:p>
          <a:p>
            <a:r>
              <a:rPr lang="en-US" dirty="0" smtClean="0"/>
              <a:t>Current infrastructures force people to reinvent the wheel</a:t>
            </a:r>
          </a:p>
          <a:p>
            <a:endParaRPr lang="en-US" dirty="0"/>
          </a:p>
          <a:p>
            <a:r>
              <a:rPr lang="en-US" dirty="0" smtClean="0"/>
              <a:t>Spark/RDD model illustrates power that better tools bring, but remains very low level: an RDD can deal with “anything” and is really just a small code applet.</a:t>
            </a:r>
          </a:p>
          <a:p>
            <a:endParaRPr lang="en-US" dirty="0"/>
          </a:p>
          <a:p>
            <a:r>
              <a:rPr lang="en-US" dirty="0" err="1" smtClean="0"/>
              <a:t>TensorFlow</a:t>
            </a:r>
            <a:r>
              <a:rPr lang="en-US" dirty="0" smtClean="0"/>
              <a:t> builds off idea that ML applications are best understood by thinking about structured data: </a:t>
            </a:r>
            <a:r>
              <a:rPr lang="en-US" i="1" dirty="0" smtClean="0"/>
              <a:t>tensors</a:t>
            </a:r>
            <a:endParaRPr lang="en-US" i="1" dirty="0"/>
          </a:p>
        </p:txBody>
      </p:sp>
    </p:spTree>
    <p:extLst>
      <p:ext uri="{BB962C8B-B14F-4D97-AF65-F5344CB8AC3E}">
        <p14:creationId xmlns:p14="http://schemas.microsoft.com/office/powerpoint/2010/main" val="7786518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23" name="Shape 323"/>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24" name="Shape 324"/>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25" name="Shape 325"/>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26" name="Shape 326"/>
          <p:cNvPicPr preferRelativeResize="0"/>
          <p:nvPr/>
        </p:nvPicPr>
        <p:blipFill>
          <a:blip r:embed="rId4">
            <a:alphaModFix/>
          </a:blip>
          <a:stretch>
            <a:fillRect/>
          </a:stretch>
        </p:blipFill>
        <p:spPr>
          <a:xfrm>
            <a:off x="3682300" y="1307850"/>
            <a:ext cx="2064350" cy="70317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32" name="Shape 332"/>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33" name="Shape 333"/>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34" name="Shape 334"/>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35" name="Shape 335"/>
          <p:cNvPicPr preferRelativeResize="0"/>
          <p:nvPr/>
        </p:nvPicPr>
        <p:blipFill>
          <a:blip r:embed="rId4">
            <a:alphaModFix/>
          </a:blip>
          <a:stretch>
            <a:fillRect/>
          </a:stretch>
        </p:blipFill>
        <p:spPr>
          <a:xfrm>
            <a:off x="3682300" y="1307850"/>
            <a:ext cx="2064350" cy="703175"/>
          </a:xfrm>
          <a:prstGeom prst="rect">
            <a:avLst/>
          </a:prstGeom>
          <a:noFill/>
          <a:ln>
            <a:noFill/>
          </a:ln>
        </p:spPr>
      </p:pic>
      <p:pic>
        <p:nvPicPr>
          <p:cNvPr id="336" name="Shape 336" descr="Image result for bad"/>
          <p:cNvPicPr preferRelativeResize="0"/>
          <p:nvPr/>
        </p:nvPicPr>
        <p:blipFill>
          <a:blip r:embed="rId5">
            <a:alphaModFix/>
          </a:blip>
          <a:stretch>
            <a:fillRect/>
          </a:stretch>
        </p:blipFill>
        <p:spPr>
          <a:xfrm>
            <a:off x="3360849" y="1687975"/>
            <a:ext cx="4074651" cy="2564175"/>
          </a:xfrm>
          <a:prstGeom prst="rect">
            <a:avLst/>
          </a:prstGeom>
          <a:noFill/>
          <a:ln>
            <a:noFill/>
          </a:ln>
        </p:spPr>
      </p:pic>
      <p:sp>
        <p:nvSpPr>
          <p:cNvPr id="337" name="Shape 337"/>
          <p:cNvSpPr txBox="1"/>
          <p:nvPr/>
        </p:nvSpPr>
        <p:spPr>
          <a:xfrm>
            <a:off x="2520600" y="4252150"/>
            <a:ext cx="5238600" cy="4911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2400" b="1">
                <a:solidFill>
                  <a:schemeClr val="accent2"/>
                </a:solidFill>
              </a:rPr>
              <a:t>RESTART FROM CHECKPOINT!</a:t>
            </a:r>
            <a:endParaRPr sz="2400" b="1">
              <a:solidFill>
                <a:schemeClr val="accent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Shape 34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43" name="Shape 343"/>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44" name="Shape 344"/>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45" name="Shape 345"/>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46" name="Shape 346"/>
          <p:cNvPicPr preferRelativeResize="0"/>
          <p:nvPr/>
        </p:nvPicPr>
        <p:blipFill>
          <a:blip r:embed="rId4">
            <a:alphaModFix/>
          </a:blip>
          <a:stretch>
            <a:fillRect/>
          </a:stretch>
        </p:blipFill>
        <p:spPr>
          <a:xfrm>
            <a:off x="7241025" y="2698638"/>
            <a:ext cx="973800" cy="70317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Shape 35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Adding Fault tolerance</a:t>
            </a:r>
            <a:endParaRPr/>
          </a:p>
        </p:txBody>
      </p:sp>
      <p:pic>
        <p:nvPicPr>
          <p:cNvPr id="352" name="Shape 352"/>
          <p:cNvPicPr preferRelativeResize="0"/>
          <p:nvPr/>
        </p:nvPicPr>
        <p:blipFill>
          <a:blip r:embed="rId3">
            <a:alphaModFix/>
          </a:blip>
          <a:stretch>
            <a:fillRect/>
          </a:stretch>
        </p:blipFill>
        <p:spPr>
          <a:xfrm>
            <a:off x="1445630" y="1307850"/>
            <a:ext cx="6742650" cy="3166800"/>
          </a:xfrm>
          <a:prstGeom prst="rect">
            <a:avLst/>
          </a:prstGeom>
          <a:noFill/>
          <a:ln>
            <a:noFill/>
          </a:ln>
        </p:spPr>
      </p:pic>
      <p:sp>
        <p:nvSpPr>
          <p:cNvPr id="353" name="Shape 353"/>
          <p:cNvSpPr txBox="1"/>
          <p:nvPr/>
        </p:nvSpPr>
        <p:spPr>
          <a:xfrm>
            <a:off x="7267575" y="3134325"/>
            <a:ext cx="920700" cy="5187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b="1">
                <a:solidFill>
                  <a:schemeClr val="accent6"/>
                </a:solidFill>
              </a:rPr>
              <a:t>Leader</a:t>
            </a:r>
            <a:endParaRPr b="1">
              <a:solidFill>
                <a:schemeClr val="accent6"/>
              </a:solidFill>
            </a:endParaRPr>
          </a:p>
        </p:txBody>
      </p:sp>
      <p:sp>
        <p:nvSpPr>
          <p:cNvPr id="354" name="Shape 354"/>
          <p:cNvSpPr/>
          <p:nvPr/>
        </p:nvSpPr>
        <p:spPr>
          <a:xfrm>
            <a:off x="7203825" y="2549825"/>
            <a:ext cx="920700" cy="1000800"/>
          </a:xfrm>
          <a:prstGeom prst="ellipse">
            <a:avLst/>
          </a:prstGeom>
          <a:noFill/>
          <a:ln w="9525" cap="flat"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pic>
        <p:nvPicPr>
          <p:cNvPr id="355" name="Shape 355"/>
          <p:cNvPicPr preferRelativeResize="0"/>
          <p:nvPr/>
        </p:nvPicPr>
        <p:blipFill>
          <a:blip r:embed="rId4">
            <a:alphaModFix/>
          </a:blip>
          <a:stretch>
            <a:fillRect/>
          </a:stretch>
        </p:blipFill>
        <p:spPr>
          <a:xfrm>
            <a:off x="7241025" y="2698638"/>
            <a:ext cx="973800" cy="703175"/>
          </a:xfrm>
          <a:prstGeom prst="rect">
            <a:avLst/>
          </a:prstGeom>
          <a:noFill/>
          <a:ln>
            <a:noFill/>
          </a:ln>
        </p:spPr>
      </p:pic>
      <p:pic>
        <p:nvPicPr>
          <p:cNvPr id="356" name="Shape 356"/>
          <p:cNvPicPr preferRelativeResize="0"/>
          <p:nvPr/>
        </p:nvPicPr>
        <p:blipFill>
          <a:blip r:embed="rId5">
            <a:alphaModFix/>
          </a:blip>
          <a:stretch>
            <a:fillRect/>
          </a:stretch>
        </p:blipFill>
        <p:spPr>
          <a:xfrm>
            <a:off x="-197275" y="1943425"/>
            <a:ext cx="9144000" cy="1796044"/>
          </a:xfrm>
          <a:prstGeom prst="rect">
            <a:avLst/>
          </a:prstGeom>
          <a:noFill/>
          <a:ln>
            <a:noFill/>
          </a:ln>
        </p:spPr>
      </p:pic>
      <p:sp>
        <p:nvSpPr>
          <p:cNvPr id="357" name="Shape 357"/>
          <p:cNvSpPr txBox="1"/>
          <p:nvPr/>
        </p:nvSpPr>
        <p:spPr>
          <a:xfrm>
            <a:off x="642925" y="4252150"/>
            <a:ext cx="8190000" cy="49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a:solidFill>
                  <a:schemeClr val="accent2"/>
                </a:solidFill>
              </a:rPr>
              <a:t>CALL THE OPERATOR! MANUAL INTERVENTION!</a:t>
            </a:r>
            <a:endParaRPr sz="2400" b="1">
              <a:solidFill>
                <a:schemeClr val="accent2"/>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Shape 362"/>
          <p:cNvSpPr txBox="1">
            <a:spLocks noGrp="1"/>
          </p:cNvSpPr>
          <p:nvPr>
            <p:ph type="title"/>
          </p:nvPr>
        </p:nvSpPr>
        <p:spPr>
          <a:xfrm>
            <a:off x="823849" y="866775"/>
            <a:ext cx="7955715" cy="35211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sz="2000" dirty="0"/>
              <a:t>You write most of this orchestration yourself.</a:t>
            </a:r>
            <a:endParaRPr sz="2000" dirty="0"/>
          </a:p>
          <a:p>
            <a:pPr marL="0" lvl="0" indent="0">
              <a:spcBef>
                <a:spcPts val="0"/>
              </a:spcBef>
              <a:spcAft>
                <a:spcPts val="0"/>
              </a:spcAft>
              <a:buNone/>
            </a:pPr>
            <a:endParaRPr sz="2000" dirty="0"/>
          </a:p>
          <a:p>
            <a:pPr marL="0" lvl="0" indent="0">
              <a:spcBef>
                <a:spcPts val="0"/>
              </a:spcBef>
              <a:spcAft>
                <a:spcPts val="0"/>
              </a:spcAft>
              <a:buNone/>
            </a:pPr>
            <a:r>
              <a:rPr lang="en" sz="2000" dirty="0"/>
              <a:t>There are libraries, but they are still a bit painful.</a:t>
            </a:r>
            <a:endParaRPr sz="2000" dirty="0"/>
          </a:p>
          <a:p>
            <a:pPr marL="0" lvl="0" indent="0">
              <a:spcBef>
                <a:spcPts val="0"/>
              </a:spcBef>
              <a:spcAft>
                <a:spcPts val="0"/>
              </a:spcAft>
              <a:buNone/>
            </a:pPr>
            <a:endParaRPr sz="2000" dirty="0"/>
          </a:p>
          <a:p>
            <a:pPr lvl="0">
              <a:spcBef>
                <a:spcPts val="0"/>
              </a:spcBef>
              <a:spcAft>
                <a:spcPts val="0"/>
              </a:spcAft>
            </a:pPr>
            <a:r>
              <a:rPr lang="en" sz="2000" dirty="0"/>
              <a:t>Remember to </a:t>
            </a:r>
            <a:r>
              <a:rPr lang="en" sz="2000" dirty="0" smtClean="0"/>
              <a:t>create frequent checkpoints</a:t>
            </a:r>
            <a:br>
              <a:rPr lang="en" sz="2000" dirty="0" smtClean="0"/>
            </a:br>
            <a:r>
              <a:rPr lang="en" sz="2000" dirty="0" smtClean="0"/>
              <a:t/>
            </a:r>
            <a:br>
              <a:rPr lang="en" sz="2000" dirty="0" smtClean="0"/>
            </a:br>
            <a:r>
              <a:rPr lang="en" sz="2000" dirty="0" smtClean="0"/>
              <a:t>Bottom line is that by default, TF is not consistent and is good at restarting from a checkpoint.  Recent events not in a checkpoint can be forgotten.</a:t>
            </a:r>
            <a:endParaRPr sz="20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TensorFlow implementation</a:t>
            </a:r>
            <a:endParaRPr/>
          </a:p>
        </p:txBody>
      </p:sp>
      <p:pic>
        <p:nvPicPr>
          <p:cNvPr id="368" name="Shape 368"/>
          <p:cNvPicPr preferRelativeResize="0"/>
          <p:nvPr/>
        </p:nvPicPr>
        <p:blipFill>
          <a:blip r:embed="rId3">
            <a:alphaModFix/>
          </a:blip>
          <a:stretch>
            <a:fillRect/>
          </a:stretch>
        </p:blipFill>
        <p:spPr>
          <a:xfrm>
            <a:off x="4700700" y="1257725"/>
            <a:ext cx="3963640" cy="3530849"/>
          </a:xfrm>
          <a:prstGeom prst="rect">
            <a:avLst/>
          </a:prstGeom>
          <a:noFill/>
          <a:ln>
            <a:noFill/>
          </a:ln>
        </p:spPr>
      </p:pic>
      <p:sp>
        <p:nvSpPr>
          <p:cNvPr id="369" name="Shape 369"/>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noAutofit/>
          </a:bodyPr>
          <a:lstStyle/>
          <a:p>
            <a:pPr marL="457200" lvl="0" indent="-330200" rtl="0">
              <a:spcBef>
                <a:spcPts val="0"/>
              </a:spcBef>
              <a:spcAft>
                <a:spcPts val="0"/>
              </a:spcAft>
              <a:buSzPts val="1600"/>
              <a:buChar char="●"/>
            </a:pPr>
            <a:r>
              <a:rPr lang="en" sz="1600"/>
              <a:t>Semi-interpreted</a:t>
            </a:r>
            <a:endParaRPr sz="1600"/>
          </a:p>
          <a:p>
            <a:pPr marL="457200" lvl="0" indent="-330200" rtl="0">
              <a:spcBef>
                <a:spcPts val="0"/>
              </a:spcBef>
              <a:spcAft>
                <a:spcPts val="0"/>
              </a:spcAft>
              <a:buSzPts val="1600"/>
              <a:buChar char="●"/>
            </a:pPr>
            <a:r>
              <a:rPr lang="en" sz="1600"/>
              <a:t>Call to kernel per primitive operation</a:t>
            </a:r>
            <a:endParaRPr sz="1600"/>
          </a:p>
          <a:p>
            <a:pPr marL="457200" lvl="0" indent="-330200" rtl="0">
              <a:spcBef>
                <a:spcPts val="0"/>
              </a:spcBef>
              <a:spcAft>
                <a:spcPts val="0"/>
              </a:spcAft>
              <a:buSzPts val="1600"/>
              <a:buChar char="●"/>
            </a:pPr>
            <a:r>
              <a:rPr lang="en" sz="1600"/>
              <a:t>Can batch operations with custom C++</a:t>
            </a:r>
            <a:endParaRPr sz="1600"/>
          </a:p>
          <a:p>
            <a:pPr marL="457200" lvl="0" indent="-330200" rtl="0">
              <a:spcBef>
                <a:spcPts val="0"/>
              </a:spcBef>
              <a:spcAft>
                <a:spcPts val="0"/>
              </a:spcAft>
              <a:buSzPts val="1600"/>
              <a:buChar char="●"/>
            </a:pPr>
            <a:r>
              <a:rPr lang="en" sz="1600"/>
              <a:t>Basic type-safety within dataflow graph (error at graph construction time)</a:t>
            </a:r>
            <a:endParaRPr sz="1600"/>
          </a:p>
          <a:p>
            <a:pPr marL="457200" lvl="0" indent="-330200" rtl="0">
              <a:spcBef>
                <a:spcPts val="0"/>
              </a:spcBef>
              <a:spcAft>
                <a:spcPts val="0"/>
              </a:spcAft>
              <a:buSzPts val="1600"/>
              <a:buChar char="●"/>
            </a:pPr>
            <a:r>
              <a:rPr lang="en" sz="1600"/>
              <a:t>Global Names: overlapping TF instances share variables!</a:t>
            </a:r>
            <a:endParaRPr sz="16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Shape 37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Synchronous vs Asynchronous</a:t>
            </a:r>
            <a:endParaRPr/>
          </a:p>
        </p:txBody>
      </p:sp>
      <p:sp>
        <p:nvSpPr>
          <p:cNvPr id="375" name="Shape 375"/>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Determined by node: Queue nodes used for barriers</a:t>
            </a:r>
            <a:endParaRPr/>
          </a:p>
          <a:p>
            <a:pPr marL="457200" lvl="0" indent="-342900" rtl="0">
              <a:spcBef>
                <a:spcPts val="0"/>
              </a:spcBef>
              <a:spcAft>
                <a:spcPts val="0"/>
              </a:spcAft>
              <a:buSzPts val="1800"/>
              <a:buChar char="●"/>
            </a:pPr>
            <a:r>
              <a:rPr lang="en"/>
              <a:t>Synchronous nearly as fast as asynchronous</a:t>
            </a:r>
            <a:endParaRPr/>
          </a:p>
          <a:p>
            <a:pPr marL="457200" lvl="0" indent="-342900">
              <a:spcBef>
                <a:spcPts val="0"/>
              </a:spcBef>
              <a:spcAft>
                <a:spcPts val="0"/>
              </a:spcAft>
              <a:buSzPts val="1800"/>
              <a:buChar char="●"/>
            </a:pPr>
            <a:r>
              <a:rPr lang="en"/>
              <a:t>Default model is asynchronous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Shape 38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Performance: Single Node</a:t>
            </a:r>
            <a:endParaRPr/>
          </a:p>
        </p:txBody>
      </p:sp>
      <p:pic>
        <p:nvPicPr>
          <p:cNvPr id="381" name="Shape 381"/>
          <p:cNvPicPr preferRelativeResize="0"/>
          <p:nvPr/>
        </p:nvPicPr>
        <p:blipFill>
          <a:blip r:embed="rId3">
            <a:alphaModFix/>
          </a:blip>
          <a:stretch>
            <a:fillRect/>
          </a:stretch>
        </p:blipFill>
        <p:spPr>
          <a:xfrm>
            <a:off x="0" y="1376833"/>
            <a:ext cx="9143999" cy="2535984"/>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Shape 38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Performance: Distributed Throughput </a:t>
            </a:r>
            <a:endParaRPr/>
          </a:p>
        </p:txBody>
      </p:sp>
      <p:pic>
        <p:nvPicPr>
          <p:cNvPr id="387" name="Shape 387"/>
          <p:cNvPicPr preferRelativeResize="0"/>
          <p:nvPr/>
        </p:nvPicPr>
        <p:blipFill>
          <a:blip r:embed="rId3">
            <a:alphaModFix/>
          </a:blip>
          <a:stretch>
            <a:fillRect/>
          </a:stretch>
        </p:blipFill>
        <p:spPr>
          <a:xfrm>
            <a:off x="152400" y="1307850"/>
            <a:ext cx="8839201" cy="3459019"/>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Shape 39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Key Contributions</a:t>
            </a:r>
            <a:endParaRPr/>
          </a:p>
        </p:txBody>
      </p:sp>
      <p:sp>
        <p:nvSpPr>
          <p:cNvPr id="393" name="Shape 393"/>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a:t>Programmability</a:t>
            </a:r>
            <a:endParaRPr/>
          </a:p>
          <a:p>
            <a:pPr marL="457200" lvl="0" indent="-342900" rtl="0">
              <a:spcBef>
                <a:spcPts val="0"/>
              </a:spcBef>
              <a:spcAft>
                <a:spcPts val="0"/>
              </a:spcAft>
              <a:buSzPts val="1800"/>
              <a:buChar char="●"/>
            </a:pPr>
            <a:r>
              <a:rPr lang="en"/>
              <a:t>Accessibility / ease of use</a:t>
            </a:r>
            <a:endParaRPr/>
          </a:p>
          <a:p>
            <a:pPr marL="457200" lvl="0" indent="-342900" rtl="0">
              <a:spcBef>
                <a:spcPts val="0"/>
              </a:spcBef>
              <a:spcAft>
                <a:spcPts val="0"/>
              </a:spcAft>
              <a:buSzPts val="1800"/>
              <a:buChar char="●"/>
            </a:pPr>
            <a:r>
              <a:rPr lang="en"/>
              <a:t>Richness of Libraries</a:t>
            </a:r>
            <a:endParaRPr/>
          </a:p>
          <a:p>
            <a:pPr marL="457200" lvl="0" indent="-342900">
              <a:spcBef>
                <a:spcPts val="0"/>
              </a:spcBef>
              <a:spcAft>
                <a:spcPts val="0"/>
              </a:spcAft>
              <a:buSzPts val="1800"/>
              <a:buChar char="●"/>
            </a:pPr>
            <a:r>
              <a:rPr lang="en"/>
              <a:t>Ready-made community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pic>
        <p:nvPicPr>
          <p:cNvPr id="147" name="Shape 147"/>
          <p:cNvPicPr preferRelativeResize="0"/>
          <p:nvPr/>
        </p:nvPicPr>
        <p:blipFill>
          <a:blip r:embed="rId3">
            <a:alphaModFix/>
          </a:blip>
          <a:stretch>
            <a:fillRect/>
          </a:stretch>
        </p:blipFill>
        <p:spPr>
          <a:xfrm>
            <a:off x="0" y="2274675"/>
            <a:ext cx="3980748" cy="2868825"/>
          </a:xfrm>
          <a:prstGeom prst="rect">
            <a:avLst/>
          </a:prstGeom>
          <a:noFill/>
          <a:ln>
            <a:noFill/>
          </a:ln>
        </p:spPr>
      </p:pic>
      <p:pic>
        <p:nvPicPr>
          <p:cNvPr id="148" name="Shape 148" descr="tensorflow_popularity_stackoverflow.png"/>
          <p:cNvPicPr preferRelativeResize="0"/>
          <p:nvPr/>
        </p:nvPicPr>
        <p:blipFill>
          <a:blip r:embed="rId4">
            <a:alphaModFix/>
          </a:blip>
          <a:stretch>
            <a:fillRect/>
          </a:stretch>
        </p:blipFill>
        <p:spPr>
          <a:xfrm>
            <a:off x="4043175" y="2049688"/>
            <a:ext cx="5100826" cy="3093800"/>
          </a:xfrm>
          <a:prstGeom prst="rect">
            <a:avLst/>
          </a:prstGeom>
          <a:noFill/>
          <a:ln>
            <a:noFill/>
          </a:ln>
        </p:spPr>
      </p:pic>
      <p:sp>
        <p:nvSpPr>
          <p:cNvPr id="149" name="Shape 149"/>
          <p:cNvSpPr txBox="1">
            <a:spLocks noGrp="1"/>
          </p:cNvSpPr>
          <p:nvPr>
            <p:ph type="title" idx="4294967295"/>
          </p:nvPr>
        </p:nvSpPr>
        <p:spPr>
          <a:xfrm>
            <a:off x="2105025" y="393700"/>
            <a:ext cx="7038975" cy="914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TensorFlow is Incredibly Popular</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A16873-791D-4B8A-840D-F4834479B77A}"/>
              </a:ext>
            </a:extLst>
          </p:cNvPr>
          <p:cNvSpPr>
            <a:spLocks noGrp="1"/>
          </p:cNvSpPr>
          <p:nvPr>
            <p:ph type="title"/>
          </p:nvPr>
        </p:nvSpPr>
        <p:spPr/>
        <p:txBody>
          <a:bodyPr/>
          <a:lstStyle/>
          <a:p>
            <a:r>
              <a:rPr lang="en-US" dirty="0" err="1"/>
              <a:t>TensorFlow</a:t>
            </a:r>
            <a:r>
              <a:rPr lang="en-US" dirty="0"/>
              <a:t> Example from warmspringwinds.github.io</a:t>
            </a:r>
          </a:p>
        </p:txBody>
      </p:sp>
      <p:sp>
        <p:nvSpPr>
          <p:cNvPr id="3" name="Text Placeholder 2">
            <a:extLst>
              <a:ext uri="{FF2B5EF4-FFF2-40B4-BE49-F238E27FC236}">
                <a16:creationId xmlns:a16="http://schemas.microsoft.com/office/drawing/2014/main" id="{5E38E6C4-79BB-40D2-AF5F-67C6EA4E112D}"/>
              </a:ext>
            </a:extLst>
          </p:cNvPr>
          <p:cNvSpPr>
            <a:spLocks noGrp="1"/>
          </p:cNvSpPr>
          <p:nvPr>
            <p:ph type="body" idx="1"/>
          </p:nvPr>
        </p:nvSpPr>
        <p:spPr/>
        <p:txBody>
          <a:bodyPr/>
          <a:lstStyle/>
          <a:p>
            <a:r>
              <a:rPr lang="en-US" dirty="0"/>
              <a:t>Developer teaches courses and consults in </a:t>
            </a:r>
            <a:r>
              <a:rPr lang="en-US" dirty="0" err="1"/>
              <a:t>BigData</a:t>
            </a:r>
            <a:r>
              <a:rPr lang="en-US" dirty="0"/>
              <a:t> analysis</a:t>
            </a:r>
          </a:p>
          <a:p>
            <a:endParaRPr lang="en-US" dirty="0"/>
          </a:p>
          <a:p>
            <a:r>
              <a:rPr lang="en-US" dirty="0"/>
              <a:t>This is an open-source example he posted using </a:t>
            </a:r>
            <a:r>
              <a:rPr lang="en-US" dirty="0" err="1"/>
              <a:t>TensorFlow</a:t>
            </a:r>
            <a:r>
              <a:rPr lang="en-US" dirty="0"/>
              <a:t> to </a:t>
            </a:r>
            <a:br>
              <a:rPr lang="en-US" dirty="0"/>
            </a:br>
            <a:r>
              <a:rPr lang="en-US" dirty="0"/>
              <a:t> classify vehicles on a road, like a smart highway would do.</a:t>
            </a:r>
          </a:p>
          <a:p>
            <a:endParaRPr lang="en-US" dirty="0"/>
          </a:p>
          <a:p>
            <a:r>
              <a:rPr lang="en-US" dirty="0"/>
              <a:t>Core steps: Load image, segment it, tag the objects</a:t>
            </a:r>
          </a:p>
          <a:p>
            <a:endParaRPr lang="en-US" dirty="0"/>
          </a:p>
          <a:p>
            <a:r>
              <a:rPr lang="en-US" dirty="0"/>
              <a:t>A very simple case but it illustrates the ideas</a:t>
            </a:r>
          </a:p>
        </p:txBody>
      </p:sp>
    </p:spTree>
    <p:extLst>
      <p:ext uri="{BB962C8B-B14F-4D97-AF65-F5344CB8AC3E}">
        <p14:creationId xmlns:p14="http://schemas.microsoft.com/office/powerpoint/2010/main" val="15909422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65079D-86A8-45ED-9CC2-DB77B7718572}"/>
              </a:ext>
            </a:extLst>
          </p:cNvPr>
          <p:cNvSpPr>
            <a:spLocks noGrp="1"/>
          </p:cNvSpPr>
          <p:nvPr>
            <p:ph type="title"/>
          </p:nvPr>
        </p:nvSpPr>
        <p:spPr/>
        <p:txBody>
          <a:bodyPr/>
          <a:lstStyle/>
          <a:p>
            <a:r>
              <a:rPr lang="en-US" dirty="0"/>
              <a:t>Daniil’s example program, and output</a:t>
            </a:r>
          </a:p>
        </p:txBody>
      </p:sp>
      <p:sp>
        <p:nvSpPr>
          <p:cNvPr id="4" name="TextBox 3">
            <a:extLst>
              <a:ext uri="{FF2B5EF4-FFF2-40B4-BE49-F238E27FC236}">
                <a16:creationId xmlns:a16="http://schemas.microsoft.com/office/drawing/2014/main" id="{F44BBA0C-B3E5-4856-82EC-C9F770925C0E}"/>
              </a:ext>
            </a:extLst>
          </p:cNvPr>
          <p:cNvSpPr txBox="1"/>
          <p:nvPr/>
        </p:nvSpPr>
        <p:spPr>
          <a:xfrm>
            <a:off x="2394544" y="2605053"/>
            <a:ext cx="3545767" cy="307777"/>
          </a:xfrm>
          <a:prstGeom prst="rect">
            <a:avLst/>
          </a:prstGeom>
          <a:noFill/>
        </p:spPr>
        <p:txBody>
          <a:bodyPr wrap="square" rtlCol="0">
            <a:spAutoFit/>
          </a:bodyPr>
          <a:lstStyle/>
          <a:p>
            <a:pPr algn="ctr"/>
            <a:r>
              <a:rPr lang="en-US" b="1" u="sng" dirty="0">
                <a:solidFill>
                  <a:schemeClr val="bg1"/>
                </a:solidFill>
                <a:hlinkClick r:id="rId2"/>
              </a:rPr>
              <a:t>Link to the GitHub Example</a:t>
            </a:r>
            <a:endParaRPr lang="en-US" b="1" u="sng" dirty="0">
              <a:solidFill>
                <a:schemeClr val="bg1"/>
              </a:solidFill>
            </a:endParaRPr>
          </a:p>
        </p:txBody>
      </p:sp>
    </p:spTree>
    <p:extLst>
      <p:ext uri="{BB962C8B-B14F-4D97-AF65-F5344CB8AC3E}">
        <p14:creationId xmlns:p14="http://schemas.microsoft.com/office/powerpoint/2010/main" val="22622405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What’s the magic?</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title"/>
          </p:nvPr>
        </p:nvSpPr>
        <p:spPr>
          <a:xfrm>
            <a:off x="0" y="0"/>
            <a:ext cx="5861100" cy="1148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Python+Dataflow Programming</a:t>
            </a:r>
            <a:endParaRPr/>
          </a:p>
        </p:txBody>
      </p:sp>
      <p:pic>
        <p:nvPicPr>
          <p:cNvPr id="162" name="Shape 162" descr="computation_graph_just_before_update.png"/>
          <p:cNvPicPr preferRelativeResize="0"/>
          <p:nvPr/>
        </p:nvPicPr>
        <p:blipFill>
          <a:blip r:embed="rId3">
            <a:alphaModFix/>
          </a:blip>
          <a:stretch>
            <a:fillRect/>
          </a:stretch>
        </p:blipFill>
        <p:spPr>
          <a:xfrm>
            <a:off x="1075788" y="1212400"/>
            <a:ext cx="6992422" cy="3690001"/>
          </a:xfrm>
          <a:prstGeom prst="rect">
            <a:avLst/>
          </a:prstGeom>
          <a:noFill/>
          <a:ln>
            <a:noFill/>
          </a:ln>
        </p:spPr>
      </p:pic>
      <p:pic>
        <p:nvPicPr>
          <p:cNvPr id="163" name="Shape 163"/>
          <p:cNvPicPr preferRelativeResize="0"/>
          <p:nvPr/>
        </p:nvPicPr>
        <p:blipFill>
          <a:blip r:embed="rId4">
            <a:alphaModFix/>
          </a:blip>
          <a:stretch>
            <a:fillRect/>
          </a:stretch>
        </p:blipFill>
        <p:spPr>
          <a:xfrm>
            <a:off x="6210200" y="284925"/>
            <a:ext cx="2381775" cy="238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idx="4294967295"/>
          </p:nvPr>
        </p:nvSpPr>
        <p:spPr>
          <a:xfrm>
            <a:off x="2105025" y="393700"/>
            <a:ext cx="7038975" cy="9144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DataFlow Programming Example</a:t>
            </a:r>
            <a:endParaRPr/>
          </a:p>
        </p:txBody>
      </p:sp>
      <p:sp>
        <p:nvSpPr>
          <p:cNvPr id="170" name="Shape 170"/>
          <p:cNvSpPr/>
          <p:nvPr/>
        </p:nvSpPr>
        <p:spPr>
          <a:xfrm>
            <a:off x="2279525" y="2374475"/>
            <a:ext cx="1146900" cy="6648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en">
                <a:solidFill>
                  <a:schemeClr val="dk2"/>
                </a:solidFill>
              </a:rPr>
              <a:t>Constant 3</a:t>
            </a:r>
            <a:endParaRPr>
              <a:solidFill>
                <a:schemeClr val="dk2"/>
              </a:solidFill>
            </a:endParaRPr>
          </a:p>
        </p:txBody>
      </p:sp>
      <p:sp>
        <p:nvSpPr>
          <p:cNvPr id="171" name="Shape 171"/>
          <p:cNvSpPr/>
          <p:nvPr/>
        </p:nvSpPr>
        <p:spPr>
          <a:xfrm>
            <a:off x="2279525" y="3564325"/>
            <a:ext cx="1146900" cy="6648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en">
                <a:solidFill>
                  <a:schemeClr val="dk2"/>
                </a:solidFill>
              </a:rPr>
              <a:t>Constant 4</a:t>
            </a:r>
            <a:endParaRPr>
              <a:solidFill>
                <a:schemeClr val="dk2"/>
              </a:solidFill>
            </a:endParaRPr>
          </a:p>
        </p:txBody>
      </p:sp>
      <p:sp>
        <p:nvSpPr>
          <p:cNvPr id="172" name="Shape 172"/>
          <p:cNvSpPr/>
          <p:nvPr/>
        </p:nvSpPr>
        <p:spPr>
          <a:xfrm>
            <a:off x="4559000" y="2782525"/>
            <a:ext cx="803700" cy="781800"/>
          </a:xfrm>
          <a:prstGeom prst="ellipse">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r>
              <a:rPr lang="en">
                <a:solidFill>
                  <a:schemeClr val="dk2"/>
                </a:solidFill>
              </a:rPr>
              <a:t>Add</a:t>
            </a:r>
            <a:endParaRPr>
              <a:solidFill>
                <a:schemeClr val="dk2"/>
              </a:solidFill>
            </a:endParaRPr>
          </a:p>
        </p:txBody>
      </p:sp>
      <p:cxnSp>
        <p:nvCxnSpPr>
          <p:cNvPr id="173" name="Shape 173"/>
          <p:cNvCxnSpPr>
            <a:stCxn id="170" idx="3"/>
            <a:endCxn id="172" idx="2"/>
          </p:cNvCxnSpPr>
          <p:nvPr/>
        </p:nvCxnSpPr>
        <p:spPr>
          <a:xfrm>
            <a:off x="3426425" y="2706875"/>
            <a:ext cx="1132500" cy="466500"/>
          </a:xfrm>
          <a:prstGeom prst="straightConnector1">
            <a:avLst/>
          </a:prstGeom>
          <a:noFill/>
          <a:ln w="9525" cap="flat" cmpd="sng">
            <a:solidFill>
              <a:schemeClr val="dk2"/>
            </a:solidFill>
            <a:prstDash val="solid"/>
            <a:round/>
            <a:headEnd type="none" w="med" len="med"/>
            <a:tailEnd type="triangle" w="med" len="med"/>
          </a:ln>
        </p:spPr>
      </p:cxnSp>
      <p:cxnSp>
        <p:nvCxnSpPr>
          <p:cNvPr id="174" name="Shape 174"/>
          <p:cNvCxnSpPr>
            <a:stCxn id="171" idx="3"/>
            <a:endCxn id="172" idx="2"/>
          </p:cNvCxnSpPr>
          <p:nvPr/>
        </p:nvCxnSpPr>
        <p:spPr>
          <a:xfrm rot="10800000" flipH="1">
            <a:off x="3426425" y="3173425"/>
            <a:ext cx="1132500" cy="72330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DataFlow Programming Example</a:t>
            </a:r>
            <a:endParaRPr/>
          </a:p>
        </p:txBody>
      </p:sp>
      <p:sp>
        <p:nvSpPr>
          <p:cNvPr id="180" name="Shape 180"/>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38100" marR="38100" lvl="0" indent="0" rtl="0">
              <a:lnSpc>
                <a:spcPct val="150000"/>
              </a:lnSpc>
              <a:spcBef>
                <a:spcPts val="0"/>
              </a:spcBef>
              <a:spcAft>
                <a:spcPts val="0"/>
              </a:spcAft>
              <a:buNone/>
            </a:pPr>
            <a:r>
              <a:rPr lang="en" sz="1800">
                <a:solidFill>
                  <a:srgbClr val="F8F8F8"/>
                </a:solidFill>
                <a:latin typeface="Consolas"/>
                <a:ea typeface="Consolas"/>
                <a:cs typeface="Consolas"/>
                <a:sym typeface="Consolas"/>
              </a:rPr>
              <a:t>node1 </a:t>
            </a:r>
            <a:r>
              <a:rPr lang="en" sz="1800">
                <a:solidFill>
                  <a:srgbClr val="E28964"/>
                </a:solidFill>
                <a:latin typeface="Consolas"/>
                <a:ea typeface="Consolas"/>
                <a:cs typeface="Consolas"/>
                <a:sym typeface="Consolas"/>
              </a:rPr>
              <a:t>=</a:t>
            </a:r>
            <a:r>
              <a:rPr lang="en" sz="1800">
                <a:solidFill>
                  <a:srgbClr val="F8F8F8"/>
                </a:solidFill>
                <a:latin typeface="Consolas"/>
                <a:ea typeface="Consolas"/>
                <a:cs typeface="Consolas"/>
                <a:sym typeface="Consolas"/>
              </a:rPr>
              <a:t> tf.constant(</a:t>
            </a:r>
            <a:r>
              <a:rPr lang="en" sz="1800">
                <a:solidFill>
                  <a:srgbClr val="3387CC"/>
                </a:solidFill>
                <a:latin typeface="Consolas"/>
                <a:ea typeface="Consolas"/>
                <a:cs typeface="Consolas"/>
                <a:sym typeface="Consolas"/>
              </a:rPr>
              <a:t>3.0</a:t>
            </a:r>
            <a:r>
              <a:rPr lang="en" sz="1800">
                <a:solidFill>
                  <a:srgbClr val="F8F8F8"/>
                </a:solidFill>
                <a:latin typeface="Consolas"/>
                <a:ea typeface="Consolas"/>
                <a:cs typeface="Consolas"/>
                <a:sym typeface="Consolas"/>
              </a:rPr>
              <a:t>, </a:t>
            </a:r>
            <a:r>
              <a:rPr lang="en" sz="1800">
                <a:solidFill>
                  <a:srgbClr val="3E87E3"/>
                </a:solidFill>
                <a:latin typeface="Consolas"/>
                <a:ea typeface="Consolas"/>
                <a:cs typeface="Consolas"/>
                <a:sym typeface="Consolas"/>
              </a:rPr>
              <a:t>dtype</a:t>
            </a:r>
            <a:r>
              <a:rPr lang="en" sz="1800">
                <a:solidFill>
                  <a:srgbClr val="E28964"/>
                </a:solidFill>
                <a:latin typeface="Consolas"/>
                <a:ea typeface="Consolas"/>
                <a:cs typeface="Consolas"/>
                <a:sym typeface="Consolas"/>
              </a:rPr>
              <a:t>=</a:t>
            </a:r>
            <a:r>
              <a:rPr lang="en" sz="1800">
                <a:solidFill>
                  <a:srgbClr val="F8F8F8"/>
                </a:solidFill>
                <a:latin typeface="Consolas"/>
                <a:ea typeface="Consolas"/>
                <a:cs typeface="Consolas"/>
                <a:sym typeface="Consolas"/>
              </a:rPr>
              <a:t>tf.float32)</a:t>
            </a:r>
            <a:br>
              <a:rPr lang="en" sz="1800">
                <a:solidFill>
                  <a:srgbClr val="F8F8F8"/>
                </a:solidFill>
                <a:latin typeface="Consolas"/>
                <a:ea typeface="Consolas"/>
                <a:cs typeface="Consolas"/>
                <a:sym typeface="Consolas"/>
              </a:rPr>
            </a:br>
            <a:r>
              <a:rPr lang="en" sz="1800">
                <a:solidFill>
                  <a:srgbClr val="F8F8F8"/>
                </a:solidFill>
                <a:latin typeface="Consolas"/>
                <a:ea typeface="Consolas"/>
                <a:cs typeface="Consolas"/>
                <a:sym typeface="Consolas"/>
              </a:rPr>
              <a:t>node2 </a:t>
            </a:r>
            <a:r>
              <a:rPr lang="en" sz="1800">
                <a:solidFill>
                  <a:srgbClr val="E28964"/>
                </a:solidFill>
                <a:latin typeface="Consolas"/>
                <a:ea typeface="Consolas"/>
                <a:cs typeface="Consolas"/>
                <a:sym typeface="Consolas"/>
              </a:rPr>
              <a:t>=</a:t>
            </a:r>
            <a:r>
              <a:rPr lang="en" sz="1800">
                <a:solidFill>
                  <a:srgbClr val="F8F8F8"/>
                </a:solidFill>
                <a:latin typeface="Consolas"/>
                <a:ea typeface="Consolas"/>
                <a:cs typeface="Consolas"/>
                <a:sym typeface="Consolas"/>
              </a:rPr>
              <a:t> tf.constant(</a:t>
            </a:r>
            <a:r>
              <a:rPr lang="en" sz="1800">
                <a:solidFill>
                  <a:srgbClr val="3387CC"/>
                </a:solidFill>
                <a:latin typeface="Consolas"/>
                <a:ea typeface="Consolas"/>
                <a:cs typeface="Consolas"/>
                <a:sym typeface="Consolas"/>
              </a:rPr>
              <a:t>4.0</a:t>
            </a:r>
            <a:r>
              <a:rPr lang="en" sz="1800">
                <a:solidFill>
                  <a:srgbClr val="F8F8F8"/>
                </a:solidFill>
                <a:latin typeface="Consolas"/>
                <a:ea typeface="Consolas"/>
                <a:cs typeface="Consolas"/>
                <a:sym typeface="Consolas"/>
              </a:rPr>
              <a:t>, </a:t>
            </a:r>
            <a:r>
              <a:rPr lang="en" sz="1800">
                <a:solidFill>
                  <a:srgbClr val="3E87E3"/>
                </a:solidFill>
                <a:latin typeface="Consolas"/>
                <a:ea typeface="Consolas"/>
                <a:cs typeface="Consolas"/>
                <a:sym typeface="Consolas"/>
              </a:rPr>
              <a:t>dtype</a:t>
            </a:r>
            <a:r>
              <a:rPr lang="en" sz="1800">
                <a:solidFill>
                  <a:srgbClr val="E28964"/>
                </a:solidFill>
                <a:latin typeface="Consolas"/>
                <a:ea typeface="Consolas"/>
                <a:cs typeface="Consolas"/>
                <a:sym typeface="Consolas"/>
              </a:rPr>
              <a:t>=</a:t>
            </a:r>
            <a:r>
              <a:rPr lang="en" sz="1800">
                <a:solidFill>
                  <a:srgbClr val="F8F8F8"/>
                </a:solidFill>
                <a:latin typeface="Consolas"/>
                <a:ea typeface="Consolas"/>
                <a:cs typeface="Consolas"/>
                <a:sym typeface="Consolas"/>
              </a:rPr>
              <a:t>tf.float32)</a:t>
            </a:r>
            <a:br>
              <a:rPr lang="en" sz="1800">
                <a:solidFill>
                  <a:srgbClr val="F8F8F8"/>
                </a:solidFill>
                <a:latin typeface="Consolas"/>
                <a:ea typeface="Consolas"/>
                <a:cs typeface="Consolas"/>
                <a:sym typeface="Consolas"/>
              </a:rPr>
            </a:br>
            <a:r>
              <a:rPr lang="en" sz="1800">
                <a:solidFill>
                  <a:srgbClr val="F8F8F8"/>
                </a:solidFill>
                <a:latin typeface="Consolas"/>
                <a:ea typeface="Consolas"/>
                <a:cs typeface="Consolas"/>
                <a:sym typeface="Consolas"/>
              </a:rPr>
              <a:t>node3 </a:t>
            </a:r>
            <a:r>
              <a:rPr lang="en" sz="1800">
                <a:solidFill>
                  <a:srgbClr val="E28964"/>
                </a:solidFill>
                <a:latin typeface="Consolas"/>
                <a:ea typeface="Consolas"/>
                <a:cs typeface="Consolas"/>
                <a:sym typeface="Consolas"/>
              </a:rPr>
              <a:t>=</a:t>
            </a:r>
            <a:r>
              <a:rPr lang="en" sz="1800">
                <a:solidFill>
                  <a:srgbClr val="F8F8F8"/>
                </a:solidFill>
                <a:latin typeface="Consolas"/>
                <a:ea typeface="Consolas"/>
                <a:cs typeface="Consolas"/>
                <a:sym typeface="Consolas"/>
              </a:rPr>
              <a:t> tf.add(node1,node2)</a:t>
            </a:r>
            <a:endParaRPr sz="1800">
              <a:solidFill>
                <a:srgbClr val="F8F8F8"/>
              </a:solidFill>
              <a:latin typeface="Consolas"/>
              <a:ea typeface="Consolas"/>
              <a:cs typeface="Consolas"/>
              <a:sym typeface="Consolas"/>
            </a:endParaRPr>
          </a:p>
          <a:p>
            <a:pPr marL="0" lvl="0" indent="0" rtl="0">
              <a:spcBef>
                <a:spcPts val="0"/>
              </a:spcBef>
              <a:spcAft>
                <a:spcPts val="1600"/>
              </a:spcAft>
              <a:buNone/>
            </a:pP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Shape 185"/>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a:t>What’s going on here?</a:t>
            </a:r>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836</Words>
  <Application>Microsoft Office PowerPoint</Application>
  <PresentationFormat>On-screen Show (16:9)</PresentationFormat>
  <Paragraphs>136</Paragraphs>
  <Slides>41</Slides>
  <Notes>37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Montserrat</vt:lpstr>
      <vt:lpstr>Consolas</vt:lpstr>
      <vt:lpstr>Lato</vt:lpstr>
      <vt:lpstr>Arial</vt:lpstr>
      <vt:lpstr>Focus</vt:lpstr>
      <vt:lpstr>PowerPoint Presentation</vt:lpstr>
      <vt:lpstr>PowerPoint Presentation</vt:lpstr>
      <vt:lpstr>Context</vt:lpstr>
      <vt:lpstr>TensorFlow is Incredibly Popular</vt:lpstr>
      <vt:lpstr>What’s the magic?</vt:lpstr>
      <vt:lpstr>Python+Dataflow Programming</vt:lpstr>
      <vt:lpstr>DataFlow Programming Example</vt:lpstr>
      <vt:lpstr>DataFlow Programming Example</vt:lpstr>
      <vt:lpstr>What’s going on here?</vt:lpstr>
      <vt:lpstr>Core TensorFlow constructs</vt:lpstr>
      <vt:lpstr>Core TensorFlow constructs</vt:lpstr>
      <vt:lpstr>Running code</vt:lpstr>
      <vt:lpstr>Placeholders (inputs) and how to use them</vt:lpstr>
      <vt:lpstr>Variables (mutable state)</vt:lpstr>
      <vt:lpstr>Where does code run?</vt:lpstr>
      <vt:lpstr>Specifying devices using with blocks</vt:lpstr>
      <vt:lpstr>Specifying devices using with blocks</vt:lpstr>
      <vt:lpstr>Starting remote TensorFlow nodes</vt:lpstr>
      <vt:lpstr>Server actions</vt:lpstr>
      <vt:lpstr>Suggested System Design</vt:lpstr>
      <vt:lpstr>Suggested Design: parameter server</vt:lpstr>
      <vt:lpstr>Parameter server focus : </vt:lpstr>
      <vt:lpstr>Worker focus: </vt:lpstr>
      <vt:lpstr>Parameter server example</vt:lpstr>
      <vt:lpstr>And that’s it!</vt:lpstr>
      <vt:lpstr>Adding Fault tolerance</vt:lpstr>
      <vt:lpstr>Distinguished Leader</vt:lpstr>
      <vt:lpstr>Adding Fault tolerance</vt:lpstr>
      <vt:lpstr>Adding Fault tolerance</vt:lpstr>
      <vt:lpstr>Adding Fault tolerance</vt:lpstr>
      <vt:lpstr>Adding Fault tolerance</vt:lpstr>
      <vt:lpstr>Adding Fault tolerance</vt:lpstr>
      <vt:lpstr>Adding Fault tolerance</vt:lpstr>
      <vt:lpstr>You write most of this orchestration yourself.  There are libraries, but they are still a bit painful.  Remember to create frequent checkpoints  Bottom line is that by default, TF is not consistent and is good at restarting from a checkpoint.  Recent events not in a checkpoint can be forgotten.</vt:lpstr>
      <vt:lpstr>TensorFlow implementation</vt:lpstr>
      <vt:lpstr>Synchronous vs Asynchronous</vt:lpstr>
      <vt:lpstr>Performance: Single Node</vt:lpstr>
      <vt:lpstr>Performance: Distributed Throughput </vt:lpstr>
      <vt:lpstr>Key Contributions</vt:lpstr>
      <vt:lpstr>TensorFlow Example from warmspringwinds.github.io</vt:lpstr>
      <vt:lpstr>Daniil’s example program, and output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Ken Birman</cp:lastModifiedBy>
  <cp:revision>2</cp:revision>
  <dcterms:modified xsi:type="dcterms:W3CDTF">2018-04-18T17:53:04Z</dcterms:modified>
</cp:coreProperties>
</file>